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  <p:sldMasterId id="2147483734" r:id="rId2"/>
    <p:sldMasterId id="2147483743" r:id="rId3"/>
    <p:sldMasterId id="2147483752" r:id="rId4"/>
    <p:sldMasterId id="2147483761" r:id="rId5"/>
  </p:sldMasterIdLst>
  <p:notesMasterIdLst>
    <p:notesMasterId r:id="rId44"/>
  </p:notesMasterIdLst>
  <p:sldIdLst>
    <p:sldId id="338" r:id="rId6"/>
    <p:sldId id="287" r:id="rId7"/>
    <p:sldId id="288" r:id="rId8"/>
    <p:sldId id="318" r:id="rId9"/>
    <p:sldId id="328" r:id="rId10"/>
    <p:sldId id="329" r:id="rId11"/>
    <p:sldId id="289" r:id="rId12"/>
    <p:sldId id="334" r:id="rId13"/>
    <p:sldId id="330" r:id="rId14"/>
    <p:sldId id="292" r:id="rId15"/>
    <p:sldId id="294" r:id="rId16"/>
    <p:sldId id="295" r:id="rId17"/>
    <p:sldId id="293" r:id="rId18"/>
    <p:sldId id="296" r:id="rId19"/>
    <p:sldId id="291" r:id="rId20"/>
    <p:sldId id="258" r:id="rId21"/>
    <p:sldId id="297" r:id="rId22"/>
    <p:sldId id="261" r:id="rId23"/>
    <p:sldId id="290" r:id="rId24"/>
    <p:sldId id="304" r:id="rId25"/>
    <p:sldId id="323" r:id="rId26"/>
    <p:sldId id="316" r:id="rId27"/>
    <p:sldId id="299" r:id="rId28"/>
    <p:sldId id="305" r:id="rId29"/>
    <p:sldId id="332" r:id="rId30"/>
    <p:sldId id="306" r:id="rId31"/>
    <p:sldId id="307" r:id="rId32"/>
    <p:sldId id="264" r:id="rId33"/>
    <p:sldId id="308" r:id="rId34"/>
    <p:sldId id="265" r:id="rId35"/>
    <p:sldId id="312" r:id="rId36"/>
    <p:sldId id="266" r:id="rId37"/>
    <p:sldId id="269" r:id="rId38"/>
    <p:sldId id="326" r:id="rId39"/>
    <p:sldId id="313" r:id="rId40"/>
    <p:sldId id="271" r:id="rId41"/>
    <p:sldId id="272" r:id="rId42"/>
    <p:sldId id="273" r:id="rId4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263547-B6F5-47DA-92AF-47F4EB430952}" type="datetimeFigureOut">
              <a:rPr lang="ar-IQ" smtClean="0"/>
              <a:pPr/>
              <a:t>05/04/1445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640B35-E834-4D3D-AB2D-C75AC01144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622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2E12C-EFE3-4F9F-877D-CC5387F2CF07}" type="slidenum">
              <a:rPr lang="he-IL"/>
              <a:pPr/>
              <a:t>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u="sng"/>
              <a:t>אימונולוגיה</a:t>
            </a:r>
          </a:p>
          <a:p>
            <a:r>
              <a:rPr lang="he-IL"/>
              <a:t>פורסמו עבודות עדכניות לגבי הפתוגנזה של המחלה. יודעים שפסוריאזיס מערבת בעיקרה </a:t>
            </a:r>
            <a:r>
              <a:rPr lang="he-IL" b="1"/>
              <a:t>תאי </a:t>
            </a:r>
            <a:r>
              <a:rPr lang="en-US" b="1"/>
              <a:t>T</a:t>
            </a:r>
            <a:r>
              <a:rPr lang="he-IL"/>
              <a:t>. בנגעים העוריים יש הסננה של תאי </a:t>
            </a:r>
            <a:r>
              <a:rPr lang="en-US"/>
              <a:t>T</a:t>
            </a:r>
            <a:r>
              <a:rPr lang="he-IL"/>
              <a:t>, דנדריטים ואחרים, יש איקטוב של תאים אלה המפרישים ציטוקינים שונים כמו </a:t>
            </a:r>
            <a:r>
              <a:rPr lang="en-US" b="1"/>
              <a:t>TNF-a</a:t>
            </a:r>
            <a:r>
              <a:rPr lang="he-IL"/>
              <a:t>, אך לא רק.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2D52-0BF7-4EB9-B61F-5EF2CDB31B7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5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887242" rtl="0">
              <a:defRPr/>
            </a:pPr>
            <a:r>
              <a:rPr lang="en-US" sz="800" i="1" dirty="0"/>
              <a:t>PsO, psoriasis.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12D52-0BF7-4EB9-B61F-5EF2CDB31B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8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HK" dirty="0" smtClean="0"/>
              <a:t>Schematic drawing depicting cells, effector cytokines, and possible contributions to </a:t>
            </a:r>
            <a:r>
              <a:rPr lang="en-US" altLang="zh-HK" dirty="0" err="1" smtClean="0"/>
              <a:t>spondyloarthritis</a:t>
            </a:r>
            <a:r>
              <a:rPr lang="en-US" altLang="zh-HK" dirty="0" smtClean="0"/>
              <a:t> (</a:t>
            </a:r>
            <a:r>
              <a:rPr lang="en-US" altLang="zh-HK" dirty="0" err="1" smtClean="0"/>
              <a:t>SpA</a:t>
            </a:r>
            <a:r>
              <a:rPr lang="en-US" altLang="zh-HK" dirty="0" smtClean="0"/>
              <a:t>) pathogenesis. Dendritic cells (DCs) and macrophages are major sources of interleukin-23 (IL-23), which is produced in response to microbes and their products signaling through pattern recognition receptors. Consequences of HLA–B27 </a:t>
            </a:r>
            <a:r>
              <a:rPr lang="en-US" altLang="zh-HK" dirty="0" err="1" smtClean="0"/>
              <a:t>misfolding</a:t>
            </a:r>
            <a:r>
              <a:rPr lang="en-US" altLang="zh-HK" dirty="0" smtClean="0"/>
              <a:t> and endoplasmic reticulum stress can augment IL-23 and IL-1 production, and </a:t>
            </a:r>
            <a:r>
              <a:rPr lang="en-US" altLang="zh-HK" i="1" dirty="0" smtClean="0"/>
              <a:t>CARD9 </a:t>
            </a:r>
            <a:r>
              <a:rPr lang="en-US" altLang="zh-HK" dirty="0" smtClean="0"/>
              <a:t>variants could affect production of this cytokine as well. </a:t>
            </a:r>
          </a:p>
          <a:p>
            <a:pPr eaLnBrk="1" hangingPunct="1">
              <a:spcBef>
                <a:spcPct val="0"/>
              </a:spcBef>
            </a:pPr>
            <a:endParaRPr lang="en-US" altLang="zh-HK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HK" dirty="0" smtClean="0"/>
              <a:t>Cells of both the adaptive and the innate immune response are implicated in </a:t>
            </a:r>
            <a:r>
              <a:rPr lang="en-US" altLang="zh-HK" dirty="0" err="1" smtClean="0"/>
              <a:t>SpA</a:t>
            </a:r>
            <a:r>
              <a:rPr lang="en-US" altLang="zh-HK" dirty="0" smtClean="0"/>
              <a:t> pathogenesis. CD4 Th17 cell expansion has been reported, and killer cell immunoglobulin-like receptor 3DL2 Th17 cells may be triggered by surface HLA–B27 dimers on DCs and macrophages to produce IL-17. </a:t>
            </a:r>
          </a:p>
          <a:p>
            <a:pPr eaLnBrk="1" hangingPunct="1">
              <a:spcBef>
                <a:spcPct val="0"/>
              </a:spcBef>
            </a:pPr>
            <a:endParaRPr lang="en-US" altLang="zh-HK" dirty="0" smtClean="0"/>
          </a:p>
          <a:p>
            <a:pPr algn="l" eaLnBrk="1" hangingPunct="1">
              <a:spcBef>
                <a:spcPct val="0"/>
              </a:spcBef>
            </a:pPr>
            <a:r>
              <a:rPr lang="en-US" altLang="zh-HK" dirty="0" smtClean="0"/>
              <a:t>Th17 development and survival may be influenced by variants of the IL-23 and IL-6 receptors (</a:t>
            </a:r>
            <a:r>
              <a:rPr lang="en-US" altLang="zh-HK" i="1" dirty="0" smtClean="0"/>
              <a:t>IL23R</a:t>
            </a:r>
            <a:r>
              <a:rPr lang="en-US" altLang="zh-HK" dirty="0" smtClean="0"/>
              <a:t>, </a:t>
            </a:r>
            <a:r>
              <a:rPr lang="en-US" altLang="zh-HK" i="1" dirty="0" smtClean="0"/>
              <a:t>IL6R</a:t>
            </a:r>
            <a:r>
              <a:rPr lang="en-US" altLang="zh-HK" dirty="0" smtClean="0"/>
              <a:t>), as well as IL-27 and Tyk-2– and STAT3-mediated cytokine responses. Tissue inflammation in </a:t>
            </a:r>
            <a:r>
              <a:rPr lang="en-US" altLang="zh-HK" dirty="0" err="1" smtClean="0"/>
              <a:t>SpA</a:t>
            </a:r>
            <a:r>
              <a:rPr lang="en-US" altLang="zh-HK" dirty="0" smtClean="0"/>
              <a:t> involves innate immune IL-17–expressing mast cells (</a:t>
            </a:r>
            <a:r>
              <a:rPr lang="en-US" altLang="zh-HK" dirty="0" err="1" smtClean="0"/>
              <a:t>synovium</a:t>
            </a:r>
            <a:r>
              <a:rPr lang="en-US" altLang="zh-HK" dirty="0" smtClean="0"/>
              <a:t>), neutrophils (facet joints), and CD3CD4CD8 </a:t>
            </a:r>
            <a:r>
              <a:rPr lang="en-US" altLang="zh-HK" dirty="0" err="1" smtClean="0"/>
              <a:t>entheseal</a:t>
            </a:r>
            <a:r>
              <a:rPr lang="en-US" altLang="zh-HK" dirty="0" smtClean="0"/>
              <a:t>-resident T cells. The latter produce IL-22, which can drive </a:t>
            </a:r>
            <a:r>
              <a:rPr lang="en-US" altLang="zh-HK" dirty="0" err="1" smtClean="0"/>
              <a:t>osteoproliferation</a:t>
            </a:r>
            <a:r>
              <a:rPr lang="en-US" altLang="zh-HK" dirty="0" smtClean="0"/>
              <a:t> in rodent models. Variants in </a:t>
            </a:r>
            <a:r>
              <a:rPr lang="en-US" altLang="zh-HK" i="1" dirty="0" smtClean="0"/>
              <a:t>IL6R</a:t>
            </a:r>
            <a:r>
              <a:rPr lang="en-US" altLang="zh-HK" dirty="0" smtClean="0"/>
              <a:t>, </a:t>
            </a:r>
            <a:r>
              <a:rPr lang="en-US" altLang="zh-HK" i="1" dirty="0" smtClean="0"/>
              <a:t>TYK2</a:t>
            </a:r>
            <a:r>
              <a:rPr lang="en-US" altLang="zh-HK" dirty="0" smtClean="0"/>
              <a:t>, and </a:t>
            </a:r>
            <a:r>
              <a:rPr lang="en-US" altLang="zh-HK" i="1" dirty="0" smtClean="0"/>
              <a:t>STAT3 </a:t>
            </a:r>
            <a:r>
              <a:rPr lang="en-US" altLang="zh-HK" dirty="0" smtClean="0"/>
              <a:t>may also affect tissue responses to cytokines.</a:t>
            </a:r>
          </a:p>
          <a:p>
            <a:pPr eaLnBrk="1" hangingPunct="1">
              <a:spcBef>
                <a:spcPct val="0"/>
              </a:spcBef>
            </a:pPr>
            <a:endParaRPr lang="en-US" altLang="zh-HK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HK" dirty="0" smtClean="0"/>
              <a:t>IFN  interferon-; TNF  tumor necrosis factor; </a:t>
            </a:r>
            <a:r>
              <a:rPr lang="en-US" altLang="zh-HK" dirty="0" err="1" smtClean="0"/>
              <a:t>iNKT</a:t>
            </a:r>
            <a:r>
              <a:rPr lang="en-US" altLang="zh-HK" dirty="0" smtClean="0"/>
              <a:t>  invariant natural killer T; GI  gastrointestinal.</a:t>
            </a:r>
            <a:endParaRPr lang="zh-HK" altLang="en-US" dirty="0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F0774F-1E08-4010-8822-EC083C0C911C}" type="slidenum">
              <a:rPr lang="zh-HK" alt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zh-HK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CBE3D-0AD3-4161-992F-87E804C857A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9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0879C-B652-4578-9623-B824E78C387B}" type="slidenum">
              <a:rPr lang="he-IL"/>
              <a:pPr/>
              <a:t>21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חולה עם ארתריטיס עם סיפור משפ' של פסוריאזיס או סיפור של פסוריאזיס בעבר.</a:t>
            </a:r>
          </a:p>
          <a:p>
            <a:r>
              <a:rPr lang="he-IL"/>
              <a:t>בממצאי הרנטגן הממצאים טיפוסיים – זה מבחין אותו עם ספונדילו' אחרות. אין פה רק ארוזיות, אלא גם </a:t>
            </a:r>
            <a:r>
              <a:rPr lang="he-IL" b="1"/>
              <a:t>צמיחת עצם ו-</a:t>
            </a:r>
            <a:r>
              <a:rPr lang="en-US" b="1"/>
              <a:t>ankylosing</a:t>
            </a:r>
            <a:r>
              <a:rPr lang="he-IL"/>
              <a:t>, לא רק של ה-</a:t>
            </a:r>
            <a:r>
              <a:rPr lang="en-US"/>
              <a:t>sacroiliac</a:t>
            </a:r>
            <a:r>
              <a:rPr lang="he-IL"/>
              <a:t> אלא </a:t>
            </a:r>
            <a:r>
              <a:rPr lang="he-IL" b="1"/>
              <a:t>של המפרקים עצמם </a:t>
            </a:r>
            <a:r>
              <a:rPr lang="he-IL"/>
              <a:t>(</a:t>
            </a:r>
            <a:r>
              <a:rPr lang="en-US"/>
              <a:t>DIP</a:t>
            </a:r>
            <a:r>
              <a:rPr lang="he-IL"/>
              <a:t>, </a:t>
            </a:r>
            <a:r>
              <a:rPr lang="en-US"/>
              <a:t>PIP</a:t>
            </a:r>
            <a:r>
              <a:rPr lang="he-IL"/>
              <a:t>). במחלות אחרות יש הרס טווח תנועה עקב הרס המפרק ולא עקב ההתאחות.</a:t>
            </a:r>
          </a:p>
          <a:p>
            <a:r>
              <a:rPr lang="he-IL"/>
              <a:t>יש ארוזיה ואפשרות לפתח </a:t>
            </a:r>
            <a:r>
              <a:rPr lang="en-US"/>
              <a:t>sacroiliitis</a:t>
            </a:r>
            <a:r>
              <a:rPr lang="he-IL"/>
              <a:t> ואפשר לפתח גם </a:t>
            </a:r>
            <a:r>
              <a:rPr lang="en-US" b="1"/>
              <a:t>syndesmophytes</a:t>
            </a:r>
            <a:r>
              <a:rPr lang="he-IL"/>
              <a:t>.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1588" y="1096963"/>
            <a:ext cx="3944937" cy="2957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ACR. American College of Rheumatology; i, inhibitor; IL, interleukin; MTX, methotrexate; NPF, National Psoriasis Foundation; PsA, psoriatic arthritis; TNF, tumor necrosis factor.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5213">
              <a:defRPr/>
            </a:pPr>
            <a:fld id="{DFC10E0D-E357-4C8D-9376-E1444ADEC059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defTabSz="855213">
                <a:defRPr/>
              </a:pPr>
              <a:t>25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4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C658F7-24C4-48E0-8196-AF1305C6D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763" y="3666226"/>
            <a:ext cx="4557713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63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0" y="1600200"/>
            <a:ext cx="8448676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0D0F952-D7F2-48F6-9B73-F6F49D6B24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4247" y="328774"/>
            <a:ext cx="1996801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4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025D98D-E47B-4B2E-92DA-3BD15FB656FF}"/>
              </a:ext>
            </a:extLst>
          </p:cNvPr>
          <p:cNvCxnSpPr/>
          <p:nvPr userDrawn="1"/>
        </p:nvCxnSpPr>
        <p:spPr>
          <a:xfrm>
            <a:off x="1" y="6589713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="" xmlns:a16="http://schemas.microsoft.com/office/drawing/2014/main" id="{8DFDF4DC-AD95-4FAE-978A-CB8CDB266E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127" y="5357813"/>
            <a:ext cx="283249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4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3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3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1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5" y="23813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2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87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8" y="485668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3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2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8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="" xmlns:a16="http://schemas.microsoft.com/office/drawing/2014/main" id="{3FD9D9FC-CEFC-4344-B5EE-53E3C3422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419" y="3414242"/>
            <a:ext cx="2743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2A9DC7A-11A7-49F2-B1E8-BADAB51ED2F8}"/>
              </a:ext>
            </a:extLst>
          </p:cNvPr>
          <p:cNvCxnSpPr/>
          <p:nvPr userDrawn="1"/>
        </p:nvCxnSpPr>
        <p:spPr bwMode="auto">
          <a:xfrm>
            <a:off x="-16671" y="4605619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14A74B85-9482-4095-8898-A67AAA6EB5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1484" y="6261256"/>
            <a:ext cx="2764631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6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1520" y="1268414"/>
            <a:ext cx="4244280" cy="48394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68414"/>
            <a:ext cx="4244280" cy="48394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391934"/>
            <a:ext cx="5040266" cy="403459"/>
          </a:xfrm>
        </p:spPr>
        <p:txBody>
          <a:bodyPr lIns="36000" tIns="36000" rIns="36000" bIns="36000" anchor="b" anchorCtr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/>
              <a:t>Click to add reference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152238"/>
            <a:ext cx="5040266" cy="243659"/>
          </a:xfrm>
        </p:spPr>
        <p:txBody>
          <a:bodyPr lIns="36000" tIns="36000" rIns="36000" bIns="36000" anchor="b" anchorCtr="0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abbreviations/footnote</a:t>
            </a:r>
          </a:p>
        </p:txBody>
      </p:sp>
    </p:spTree>
    <p:extLst>
      <p:ext uri="{BB962C8B-B14F-4D97-AF65-F5344CB8AC3E}">
        <p14:creationId xmlns:p14="http://schemas.microsoft.com/office/powerpoint/2010/main" val="69018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>
            <a:extLst>
              <a:ext uri="{FF2B5EF4-FFF2-40B4-BE49-F238E27FC236}">
                <a16:creationId xmlns="" xmlns:a16="http://schemas.microsoft.com/office/drawing/2014/main" id="{39FA180E-C2BE-46AF-AC4E-CD561BB6D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84" y="3665838"/>
            <a:ext cx="4557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57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=""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0" y="1600200"/>
            <a:ext cx="8448676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674685D-7653-4B36-B1A2-183715BD9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244" y="328768"/>
            <a:ext cx="1996801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5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34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10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6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=""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6309125" y="5357813"/>
            <a:ext cx="283249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27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40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13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05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34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92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34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4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3" y="238134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9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950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=""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6398419" y="3414242"/>
            <a:ext cx="2743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22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84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16671" y="4605619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=""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5766" y="4856681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53B952E1-F648-442B-B7FD-EE18F8DA46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82" y="5994407"/>
            <a:ext cx="2764631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75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07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025D98D-E47B-4B2E-92DA-3BD15FB656FF}"/>
              </a:ext>
            </a:extLst>
          </p:cNvPr>
          <p:cNvCxnSpPr/>
          <p:nvPr userDrawn="1"/>
        </p:nvCxnSpPr>
        <p:spPr>
          <a:xfrm>
            <a:off x="1" y="6589713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="" xmlns:a16="http://schemas.microsoft.com/office/drawing/2014/main" id="{8DFDF4DC-AD95-4FAE-978A-CB8CDB266E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122" y="5357813"/>
            <a:ext cx="283249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164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81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10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6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025D98D-E47B-4B2E-92DA-3BD15FB656FF}"/>
              </a:ext>
            </a:extLst>
          </p:cNvPr>
          <p:cNvCxnSpPr/>
          <p:nvPr userDrawn="1"/>
        </p:nvCxnSpPr>
        <p:spPr>
          <a:xfrm>
            <a:off x="1" y="6589713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8DFDF4DC-AD95-4FAE-978A-CB8CDB266E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128" y="5357813"/>
            <a:ext cx="283249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13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646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3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7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="" xmlns:a16="http://schemas.microsoft.com/office/drawing/2014/main" id="{3FD9D9FC-CEFC-4344-B5EE-53E3C3422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419" y="3414242"/>
            <a:ext cx="2743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2A9DC7A-11A7-49F2-B1E8-BADAB51ED2F8}"/>
              </a:ext>
            </a:extLst>
          </p:cNvPr>
          <p:cNvCxnSpPr/>
          <p:nvPr userDrawn="1"/>
        </p:nvCxnSpPr>
        <p:spPr bwMode="auto">
          <a:xfrm>
            <a:off x="-16673" y="4605619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14A74B85-9482-4095-8898-A67AAA6EB5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1479" y="6261246"/>
            <a:ext cx="2764631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3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1520" y="1268414"/>
            <a:ext cx="4244280" cy="48394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68414"/>
            <a:ext cx="4244280" cy="48394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391924"/>
            <a:ext cx="5040266" cy="403459"/>
          </a:xfrm>
        </p:spPr>
        <p:txBody>
          <a:bodyPr lIns="36000" tIns="36000" rIns="36000" bIns="36000" anchor="b" anchorCtr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/>
              <a:t>Click to add reference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152228"/>
            <a:ext cx="5040266" cy="243659"/>
          </a:xfrm>
        </p:spPr>
        <p:txBody>
          <a:bodyPr lIns="36000" tIns="36000" rIns="36000" bIns="36000" anchor="b" anchorCtr="0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abbreviations/footnote</a:t>
            </a:r>
          </a:p>
        </p:txBody>
      </p:sp>
    </p:spTree>
    <p:extLst>
      <p:ext uri="{BB962C8B-B14F-4D97-AF65-F5344CB8AC3E}">
        <p14:creationId xmlns:p14="http://schemas.microsoft.com/office/powerpoint/2010/main" val="140108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FD62D-E2FC-4C11-8D8E-D932A3F40E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5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C28F-ECB2-4023-9559-BB6B69C08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36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2360-7C10-4BFE-99F3-AE291C84D8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4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3DBD-E2C8-44CD-8592-8CEE3D96EB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80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D049-ADD5-4029-B32E-DBF8B87C80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17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4A2A-CD2A-4BB8-A3B8-D32664A8A5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9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3ACC-C4F1-4C6A-8BAC-36FBBBCDB6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7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40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50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2AC9-C446-4BC4-A9D1-37709BB4CA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59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7EE0-7ADD-497F-9E34-9B7BC6BF6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48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114A-501E-4F76-A8A8-6B0B89AE7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37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6949-35C0-4A09-BCB0-46A162652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09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1CF3-B883-4620-BCEE-BEE8280BF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6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40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40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4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40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9" y="4856687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3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28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90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xmlns="" id="{3FD9D9FC-CEFC-4344-B5EE-53E3C3422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419" y="3414242"/>
            <a:ext cx="2743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2A9DC7A-11A7-49F2-B1E8-BADAB51ED2F8}"/>
              </a:ext>
            </a:extLst>
          </p:cNvPr>
          <p:cNvCxnSpPr/>
          <p:nvPr userDrawn="1"/>
        </p:nvCxnSpPr>
        <p:spPr bwMode="auto">
          <a:xfrm>
            <a:off x="-16671" y="4605619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14A74B85-9482-4095-8898-A67AAA6EB5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1485" y="6261258"/>
            <a:ext cx="2764631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9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3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12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4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4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28469C9-5930-41E1-8C22-1311F87C307A}"/>
              </a:ext>
            </a:extLst>
          </p:cNvPr>
          <p:cNvCxnSpPr/>
          <p:nvPr userDrawn="1"/>
        </p:nvCxnSpPr>
        <p:spPr>
          <a:xfrm>
            <a:off x="1" y="6745288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71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28469C9-5930-41E1-8C22-1311F87C307A}"/>
              </a:ext>
            </a:extLst>
          </p:cNvPr>
          <p:cNvCxnSpPr/>
          <p:nvPr userDrawn="1"/>
        </p:nvCxnSpPr>
        <p:spPr>
          <a:xfrm>
            <a:off x="1" y="6745288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057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8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8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462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28469C9-5930-41E1-8C22-1311F87C307A}"/>
              </a:ext>
            </a:extLst>
          </p:cNvPr>
          <p:cNvCxnSpPr/>
          <p:nvPr userDrawn="1"/>
        </p:nvCxnSpPr>
        <p:spPr>
          <a:xfrm>
            <a:off x="1" y="6745288"/>
            <a:ext cx="9144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00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F3E60F7-020D-4A5C-BD47-EA86854552A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154333" cy="1103313"/>
          </a:xfrm>
        </p:spPr>
        <p:txBody>
          <a:bodyPr/>
          <a:lstStyle/>
          <a:p>
            <a:r>
              <a:rPr lang="en-US" sz="3900" dirty="0">
                <a:solidFill>
                  <a:schemeClr val="bg1"/>
                </a:solidFill>
              </a:rPr>
              <a:t>PSORIATIC ARTHRITIS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789040"/>
            <a:ext cx="7654091" cy="10785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sz="3200" b="1" dirty="0"/>
              <a:t>Dr. </a:t>
            </a:r>
            <a:r>
              <a:rPr lang="en-US" sz="3200" b="1" dirty="0" err="1"/>
              <a:t>Husham</a:t>
            </a:r>
            <a:r>
              <a:rPr lang="en-US" sz="3200" b="1" dirty="0"/>
              <a:t> </a:t>
            </a:r>
            <a:r>
              <a:rPr lang="en-US" sz="3200" b="1" dirty="0" err="1" smtClean="0"/>
              <a:t>Aldaoseri</a:t>
            </a:r>
            <a:endParaRPr lang="en-US" sz="3200" b="1" dirty="0" smtClean="0"/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sz="3200" b="1" dirty="0" smtClean="0"/>
              <a:t>19/Oct./2023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rgbClr val="00B0F0"/>
                </a:solidFill>
              </a:rPr>
              <a:t> CLINICAL PREASENTATION  </a:t>
            </a:r>
            <a:endParaRPr lang="ar-IQ" sz="3200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pPr algn="l" rtl="0">
              <a:buNone/>
            </a:pPr>
            <a:r>
              <a:rPr lang="en-US" sz="2800" b="1" dirty="0" smtClean="0"/>
              <a:t>Skin &amp; nail changes</a:t>
            </a:r>
          </a:p>
          <a:p>
            <a:pPr algn="l" rtl="0">
              <a:buNone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2800" dirty="0" smtClean="0"/>
              <a:t>lesions are typically occur on the  scalp , elbow, behind ears &amp; knees.</a:t>
            </a:r>
          </a:p>
          <a:p>
            <a:endParaRPr lang="ar-IQ" dirty="0"/>
          </a:p>
        </p:txBody>
      </p:sp>
      <p:pic>
        <p:nvPicPr>
          <p:cNvPr id="4" name="Picture 4" descr="01220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3286124"/>
            <a:ext cx="39227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122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3286124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 sz="4000" dirty="0"/>
          </a:p>
        </p:txBody>
      </p:sp>
      <p:pic>
        <p:nvPicPr>
          <p:cNvPr id="4" name="Picture 4" descr="012200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81200"/>
            <a:ext cx="42862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122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8" y="1928803"/>
            <a:ext cx="3571900" cy="417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Skin &amp; nail </a:t>
            </a:r>
            <a:r>
              <a:rPr lang="en-US" sz="4000" dirty="0" smtClean="0">
                <a:solidFill>
                  <a:schemeClr val="tx1"/>
                </a:solidFill>
              </a:rPr>
              <a:t>changes</a:t>
            </a:r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4" name="Picture 4" descr="01220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8426" y="1781175"/>
            <a:ext cx="63093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3200" dirty="0" smtClean="0">
                <a:solidFill>
                  <a:schemeClr val="bg1"/>
                </a:solidFill>
              </a:rPr>
              <a:t>Nail changes</a:t>
            </a:r>
            <a:endParaRPr lang="ar-IQ" sz="32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Nail changes include small pits , </a:t>
            </a:r>
            <a:r>
              <a:rPr lang="en-US" sz="2800" dirty="0" err="1" smtClean="0">
                <a:solidFill>
                  <a:srgbClr val="002060"/>
                </a:solidFill>
              </a:rPr>
              <a:t>onycholysis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subungual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keratosis</a:t>
            </a:r>
            <a:r>
              <a:rPr lang="en-US" sz="2800" dirty="0" smtClean="0">
                <a:solidFill>
                  <a:srgbClr val="002060"/>
                </a:solidFill>
              </a:rPr>
              <a:t>  , thickening &amp; distortion of nail with ridging. Presence  of 20 pits in total is suggestive of psoriasis while presence of more than 60 pits been diagnostic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IQ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Nail pitting/</a:t>
            </a:r>
            <a:r>
              <a:rPr lang="en-US" dirty="0" err="1" smtClean="0">
                <a:solidFill>
                  <a:srgbClr val="00B0F0"/>
                </a:solidFill>
              </a:rPr>
              <a:t>onycholysis</a:t>
            </a:r>
            <a:endParaRPr lang="ar-IQ" dirty="0">
              <a:solidFill>
                <a:srgbClr val="00B0F0"/>
              </a:solidFill>
            </a:endParaRPr>
          </a:p>
        </p:txBody>
      </p:sp>
      <p:pic>
        <p:nvPicPr>
          <p:cNvPr id="4" name="Picture 4" descr="01220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5172" y="1781175"/>
            <a:ext cx="435586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1220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1" y="2000241"/>
            <a:ext cx="3786214" cy="411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PsA</a:t>
            </a:r>
            <a:r>
              <a:rPr lang="en-US" dirty="0" smtClean="0"/>
              <a:t> has an insidious onset &amp; progressive  course.</a:t>
            </a:r>
          </a:p>
          <a:p>
            <a:pPr algn="l" rtl="0"/>
            <a:r>
              <a:rPr lang="en-US" dirty="0" smtClean="0"/>
              <a:t> The onset of arthritis is usually preceded by skin disease  but may accompany it or the arthritis may precede the skin lesion ( as in children).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ar-IQ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pPr algn="l" rtl="0">
              <a:buClrTx/>
              <a:buFont typeface="Wingdings 2" pitchFamily="18" charset="2"/>
              <a:buChar char="Ã"/>
            </a:pPr>
            <a:r>
              <a:rPr lang="en-US" dirty="0" smtClean="0"/>
              <a:t> </a:t>
            </a:r>
            <a:r>
              <a:rPr lang="en-US" sz="2800" dirty="0" smtClean="0">
                <a:cs typeface="Andalus" pitchFamily="2" charset="-78"/>
              </a:rPr>
              <a:t>Distal arthritis, characterized by involvement of           the distal </a:t>
            </a:r>
            <a:r>
              <a:rPr lang="en-US" sz="2800" dirty="0" err="1" smtClean="0">
                <a:cs typeface="Andalus" pitchFamily="2" charset="-78"/>
              </a:rPr>
              <a:t>interphalangeal</a:t>
            </a:r>
            <a:r>
              <a:rPr lang="en-US" sz="2800" dirty="0" smtClean="0">
                <a:cs typeface="Andalus" pitchFamily="2" charset="-78"/>
              </a:rPr>
              <a:t> (DIP) joints </a:t>
            </a:r>
            <a:r>
              <a:rPr lang="en-US" sz="2800" u="sng" dirty="0" smtClean="0">
                <a:cs typeface="Andalus" pitchFamily="2" charset="-78"/>
              </a:rPr>
              <a:t>5%.</a:t>
            </a:r>
          </a:p>
          <a:p>
            <a:pPr algn="l" rtl="0">
              <a:buClrTx/>
              <a:buFont typeface="Wingdings 2" pitchFamily="18" charset="2"/>
              <a:buChar char="Ã"/>
            </a:pPr>
            <a:r>
              <a:rPr lang="en-US" sz="2800" dirty="0" smtClean="0">
                <a:cs typeface="Andalus" pitchFamily="2" charset="-78"/>
              </a:rPr>
              <a:t> Asymmetric </a:t>
            </a:r>
            <a:r>
              <a:rPr lang="en-US" sz="2800" dirty="0" err="1" smtClean="0">
                <a:cs typeface="Andalus" pitchFamily="2" charset="-78"/>
              </a:rPr>
              <a:t>oligoarthritis</a:t>
            </a:r>
            <a:r>
              <a:rPr lang="en-US" sz="2800" dirty="0" smtClean="0">
                <a:cs typeface="Andalus" pitchFamily="2" charset="-78"/>
              </a:rPr>
              <a:t> in which less than               five small or large joints </a:t>
            </a:r>
            <a:r>
              <a:rPr lang="en-US" sz="2800" u="sng" dirty="0" smtClean="0">
                <a:cs typeface="Andalus" pitchFamily="2" charset="-78"/>
              </a:rPr>
              <a:t>70%. </a:t>
            </a:r>
          </a:p>
          <a:p>
            <a:pPr algn="l" rtl="0">
              <a:buClrTx/>
              <a:buFont typeface="Wingdings 2" pitchFamily="18" charset="2"/>
              <a:buChar char="Ã"/>
            </a:pPr>
            <a:r>
              <a:rPr lang="en-US" sz="2800" dirty="0" smtClean="0">
                <a:cs typeface="Andalus" pitchFamily="2" charset="-78"/>
              </a:rPr>
              <a:t> Symmetric </a:t>
            </a:r>
            <a:r>
              <a:rPr lang="en-US" sz="2800" dirty="0" err="1" smtClean="0">
                <a:cs typeface="Andalus" pitchFamily="2" charset="-78"/>
              </a:rPr>
              <a:t>polyarthritis</a:t>
            </a:r>
            <a:r>
              <a:rPr lang="en-US" sz="2800" dirty="0" smtClean="0">
                <a:cs typeface="Andalus" pitchFamily="2" charset="-78"/>
              </a:rPr>
              <a:t>, similar to rheumatoid          arthritis </a:t>
            </a:r>
            <a:r>
              <a:rPr lang="en-US" sz="2800" u="sng" dirty="0" smtClean="0">
                <a:cs typeface="Andalus" pitchFamily="2" charset="-78"/>
              </a:rPr>
              <a:t>15%</a:t>
            </a:r>
            <a:r>
              <a:rPr lang="en-US" sz="2800" dirty="0" smtClean="0">
                <a:cs typeface="Andalus" pitchFamily="2" charset="-78"/>
              </a:rPr>
              <a:t>.</a:t>
            </a:r>
          </a:p>
          <a:p>
            <a:pPr algn="l" rtl="0">
              <a:buClrTx/>
              <a:buFont typeface="Wingdings 2" pitchFamily="18" charset="2"/>
              <a:buChar char="Ã"/>
            </a:pPr>
            <a:r>
              <a:rPr lang="en-US" sz="2800" dirty="0" smtClean="0">
                <a:cs typeface="Andalus" pitchFamily="2" charset="-78"/>
              </a:rPr>
              <a:t> Arthritis </a:t>
            </a:r>
            <a:r>
              <a:rPr lang="en-US" sz="2800" dirty="0" err="1" smtClean="0">
                <a:cs typeface="Andalus" pitchFamily="2" charset="-78"/>
              </a:rPr>
              <a:t>mutilans</a:t>
            </a:r>
            <a:r>
              <a:rPr lang="en-US" sz="2800" dirty="0" smtClean="0">
                <a:cs typeface="Andalus" pitchFamily="2" charset="-78"/>
              </a:rPr>
              <a:t>, characterized by deforming and destructive arthritis </a:t>
            </a:r>
            <a:r>
              <a:rPr lang="en-US" sz="2800" u="sng" dirty="0" smtClean="0">
                <a:cs typeface="Andalus" pitchFamily="2" charset="-78"/>
              </a:rPr>
              <a:t>5%.</a:t>
            </a:r>
          </a:p>
          <a:p>
            <a:pPr algn="l" rtl="0">
              <a:buClrTx/>
              <a:buFont typeface="Wingdings 2" pitchFamily="18" charset="2"/>
              <a:buChar char="Ã"/>
            </a:pPr>
            <a:r>
              <a:rPr lang="en-US" sz="2800" dirty="0" smtClean="0">
                <a:cs typeface="Andalus" pitchFamily="2" charset="-78"/>
              </a:rPr>
              <a:t>  </a:t>
            </a:r>
            <a:r>
              <a:rPr lang="en-US" sz="2800" dirty="0" err="1" smtClean="0">
                <a:cs typeface="Andalus" pitchFamily="2" charset="-78"/>
              </a:rPr>
              <a:t>Spondyloarthritis</a:t>
            </a:r>
            <a:r>
              <a:rPr lang="en-US" sz="2800" dirty="0" smtClean="0">
                <a:cs typeface="Andalus" pitchFamily="2" charset="-78"/>
              </a:rPr>
              <a:t> </a:t>
            </a:r>
            <a:r>
              <a:rPr lang="en-US" sz="2800" u="sng" dirty="0" smtClean="0">
                <a:cs typeface="Andalus" pitchFamily="2" charset="-78"/>
              </a:rPr>
              <a:t>5</a:t>
            </a:r>
            <a:r>
              <a:rPr lang="en-US" sz="2800" u="sng" dirty="0" smtClean="0"/>
              <a:t>%</a:t>
            </a:r>
          </a:p>
          <a:p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836712"/>
            <a:ext cx="7772400" cy="4929222"/>
          </a:xfrm>
        </p:spPr>
        <p:txBody>
          <a:bodyPr/>
          <a:lstStyle/>
          <a:p>
            <a:pPr algn="l" rtl="0" eaLnBrk="1" hangingPunct="1"/>
            <a:r>
              <a:rPr lang="en-US" sz="2400" b="1" dirty="0" smtClean="0"/>
              <a:t>Sacroiliac Involvement</a:t>
            </a:r>
          </a:p>
          <a:p>
            <a:pPr lvl="1" algn="l" rtl="0" eaLnBrk="1" hangingPunct="1"/>
            <a:r>
              <a:rPr lang="en-US" sz="2400" dirty="0" err="1" smtClean="0"/>
              <a:t>Sacroiliitis</a:t>
            </a:r>
            <a:r>
              <a:rPr lang="en-US" sz="2400" dirty="0" smtClean="0"/>
              <a:t> in 1/3 of patients</a:t>
            </a:r>
          </a:p>
          <a:p>
            <a:pPr lvl="1" algn="l" rtl="0" eaLnBrk="1" hangingPunct="1"/>
            <a:r>
              <a:rPr lang="en-US" sz="2400" dirty="0" smtClean="0"/>
              <a:t>Usually asymmetric (unilateral)</a:t>
            </a:r>
          </a:p>
          <a:p>
            <a:pPr lvl="1" algn="l" rtl="0" eaLnBrk="1" hangingPunct="1"/>
            <a:r>
              <a:rPr lang="en-US" sz="2400" dirty="0" smtClean="0"/>
              <a:t>May be asymptomatic</a:t>
            </a:r>
          </a:p>
          <a:p>
            <a:pPr algn="l" rtl="0" eaLnBrk="1" hangingPunct="1"/>
            <a:r>
              <a:rPr lang="en-US" sz="2400" b="1" dirty="0" smtClean="0"/>
              <a:t>Spinal Involvement</a:t>
            </a:r>
          </a:p>
          <a:p>
            <a:pPr lvl="1" algn="l" rtl="0" eaLnBrk="1" hangingPunct="1"/>
            <a:r>
              <a:rPr lang="en-US" sz="2400" dirty="0" smtClean="0"/>
              <a:t>May affect any part of the spine in a random fashion</a:t>
            </a:r>
          </a:p>
          <a:p>
            <a:pPr lvl="1" algn="l" rtl="0" eaLnBrk="1" hangingPunct="1"/>
            <a:r>
              <a:rPr lang="en-US" sz="2400" dirty="0" smtClean="0"/>
              <a:t>Different from </a:t>
            </a:r>
            <a:r>
              <a:rPr lang="en-US" sz="2400" dirty="0" err="1" smtClean="0"/>
              <a:t>ankylosing</a:t>
            </a:r>
            <a:r>
              <a:rPr lang="en-US" sz="2400" dirty="0" smtClean="0"/>
              <a:t> </a:t>
            </a:r>
            <a:r>
              <a:rPr lang="en-US" sz="2400" dirty="0" err="1" smtClean="0"/>
              <a:t>spondylitis</a:t>
            </a:r>
            <a:endParaRPr lang="en-US" sz="2400" dirty="0" smtClean="0"/>
          </a:p>
          <a:p>
            <a:pPr algn="l" rtl="0"/>
            <a:r>
              <a:rPr lang="en-US" sz="2400" b="1" dirty="0" err="1" smtClean="0"/>
              <a:t>Entheseal</a:t>
            </a:r>
            <a:r>
              <a:rPr lang="en-US" sz="2400" b="1" dirty="0" smtClean="0"/>
              <a:t> Involvement</a:t>
            </a:r>
          </a:p>
          <a:p>
            <a:pPr algn="l" rtl="0"/>
            <a:r>
              <a:rPr lang="en-US" sz="2400" b="1" dirty="0" err="1" smtClean="0"/>
              <a:t>Dactylitis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Ocular Involvement</a:t>
            </a:r>
          </a:p>
          <a:p>
            <a:pPr lvl="1" algn="l" rtl="0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Picture 4" descr="99CSC-07C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575" y="1512888"/>
            <a:ext cx="6977062" cy="4651375"/>
          </a:xfrm>
          <a:noFill/>
          <a:ln w="762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243918" cy="604822"/>
          </a:xfrm>
        </p:spPr>
        <p:txBody>
          <a:bodyPr/>
          <a:lstStyle/>
          <a:p>
            <a:pPr algn="l"/>
            <a:r>
              <a:rPr lang="sv-S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CASPAR Criteria for the Classification of PsA</a:t>
            </a:r>
            <a:endParaRPr lang="ar-IQ" sz="32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857760"/>
          </a:xfrm>
        </p:spPr>
        <p:txBody>
          <a:bodyPr/>
          <a:lstStyle/>
          <a:p>
            <a:pPr marL="533400" indent="-533400" algn="l" rtl="0">
              <a:spcBef>
                <a:spcPct val="5000"/>
              </a:spcBef>
            </a:pPr>
            <a:r>
              <a:rPr lang="sv-SE" sz="2400" dirty="0" smtClean="0">
                <a:cs typeface="Arial" pitchFamily="34" charset="0"/>
              </a:rPr>
              <a:t>Inflammatory articular disease (joint, spine, or entheseal) </a:t>
            </a:r>
          </a:p>
          <a:p>
            <a:pPr marL="533400" indent="-533400" algn="l" rtl="0"/>
            <a:r>
              <a:rPr lang="sv-SE" sz="2400" dirty="0" smtClean="0">
                <a:cs typeface="Arial" pitchFamily="34" charset="0"/>
              </a:rPr>
              <a:t>With </a:t>
            </a:r>
            <a:r>
              <a:rPr lang="sv-SE" sz="2400" b="1" dirty="0" smtClean="0">
                <a:cs typeface="Arial" pitchFamily="34" charset="0"/>
                <a:sym typeface="Symbol" pitchFamily="18" charset="2"/>
              </a:rPr>
              <a:t>3 </a:t>
            </a:r>
            <a:r>
              <a:rPr lang="sv-SE" sz="2400" dirty="0" smtClean="0">
                <a:cs typeface="Arial" pitchFamily="34" charset="0"/>
                <a:sym typeface="Symbol" pitchFamily="18" charset="2"/>
              </a:rPr>
              <a:t>points from following categories:</a:t>
            </a:r>
          </a:p>
          <a:p>
            <a:pPr marL="1089025" lvl="1" indent="-457200" algn="l" rtl="0">
              <a:buNone/>
            </a:pPr>
            <a:r>
              <a:rPr lang="en-US" sz="2400" dirty="0" smtClean="0">
                <a:cs typeface="Arial" pitchFamily="34" charset="0"/>
              </a:rPr>
              <a:t>− </a:t>
            </a:r>
            <a:r>
              <a:rPr lang="en-US" sz="2400" dirty="0" smtClean="0">
                <a:cs typeface="Arial" pitchFamily="34" charset="0"/>
                <a:sym typeface="Symbol" pitchFamily="18" charset="2"/>
              </a:rPr>
              <a:t>Psoriasis</a:t>
            </a:r>
            <a:r>
              <a:rPr lang="da-DK" sz="2400" dirty="0" smtClean="0">
                <a:cs typeface="Arial" pitchFamily="34" charset="0"/>
                <a:sym typeface="Symbol" pitchFamily="18" charset="2"/>
              </a:rPr>
              <a:t>:</a:t>
            </a:r>
            <a:r>
              <a:rPr lang="en-US" sz="2400" dirty="0" smtClean="0">
                <a:cs typeface="Arial" pitchFamily="34" charset="0"/>
                <a:sym typeface="Symbol" pitchFamily="18" charset="2"/>
              </a:rPr>
              <a:t> current (2), history (1), family history (1) </a:t>
            </a:r>
          </a:p>
          <a:p>
            <a:pPr marL="1089025" lvl="1" indent="-457200" algn="l" rtl="0">
              <a:buNone/>
            </a:pPr>
            <a:r>
              <a:rPr lang="en-US" sz="2400" dirty="0" smtClean="0">
                <a:cs typeface="Arial" pitchFamily="34" charset="0"/>
              </a:rPr>
              <a:t>− </a:t>
            </a:r>
            <a:r>
              <a:rPr lang="en-US" sz="2400" dirty="0" smtClean="0">
                <a:cs typeface="Arial" pitchFamily="34" charset="0"/>
                <a:sym typeface="Symbol" pitchFamily="18" charset="2"/>
              </a:rPr>
              <a:t>Nail dystrophy (1)</a:t>
            </a:r>
          </a:p>
          <a:p>
            <a:pPr marL="1089025" lvl="1" indent="-457200" algn="l" rtl="0">
              <a:buNone/>
            </a:pPr>
            <a:r>
              <a:rPr lang="en-US" sz="2400" dirty="0" smtClean="0">
                <a:cs typeface="Arial" pitchFamily="34" charset="0"/>
              </a:rPr>
              <a:t>− </a:t>
            </a:r>
            <a:r>
              <a:rPr lang="en-US" sz="2400" dirty="0" smtClean="0">
                <a:cs typeface="Arial" pitchFamily="34" charset="0"/>
                <a:sym typeface="Symbol" pitchFamily="18" charset="2"/>
              </a:rPr>
              <a:t>Negative rheumatoid factor (1)</a:t>
            </a:r>
          </a:p>
          <a:p>
            <a:pPr marL="1089025" lvl="1" indent="-457200" algn="l" rtl="0">
              <a:buNone/>
            </a:pPr>
            <a:r>
              <a:rPr lang="en-US" sz="2400" dirty="0" smtClean="0">
                <a:cs typeface="Arial" pitchFamily="34" charset="0"/>
              </a:rPr>
              <a:t>− </a:t>
            </a:r>
            <a:r>
              <a:rPr lang="en-US" sz="2400" dirty="0" err="1" smtClean="0">
                <a:cs typeface="Arial" pitchFamily="34" charset="0"/>
                <a:sym typeface="Symbol" pitchFamily="18" charset="2"/>
              </a:rPr>
              <a:t>Dactylitis</a:t>
            </a:r>
            <a:r>
              <a:rPr lang="en-US" sz="2400" dirty="0" smtClean="0">
                <a:cs typeface="Arial" pitchFamily="34" charset="0"/>
                <a:sym typeface="Symbol" pitchFamily="18" charset="2"/>
              </a:rPr>
              <a:t>: current (1), history (1) recorded by a rheumatologist</a:t>
            </a:r>
          </a:p>
          <a:p>
            <a:pPr marL="1089025" lvl="1" indent="-457200" algn="l" rtl="0">
              <a:buNone/>
            </a:pPr>
            <a:r>
              <a:rPr lang="en-US" sz="2400" dirty="0" smtClean="0">
                <a:cs typeface="Arial" pitchFamily="34" charset="0"/>
              </a:rPr>
              <a:t>− </a:t>
            </a:r>
            <a:r>
              <a:rPr lang="en-US" sz="2400" dirty="0" smtClean="0">
                <a:cs typeface="Arial" pitchFamily="34" charset="0"/>
                <a:sym typeface="Symbol" pitchFamily="18" charset="2"/>
              </a:rPr>
              <a:t>Radiographs: (hand/foot) evidence of </a:t>
            </a:r>
            <a:r>
              <a:rPr lang="en-US" sz="2400" dirty="0" err="1" smtClean="0">
                <a:cs typeface="Arial" pitchFamily="34" charset="0"/>
                <a:sym typeface="Symbol" pitchFamily="18" charset="2"/>
              </a:rPr>
              <a:t>juxta-articular</a:t>
            </a:r>
            <a:r>
              <a:rPr lang="en-US" sz="2400" dirty="0" smtClean="0">
                <a:cs typeface="Arial" pitchFamily="34" charset="0"/>
                <a:sym typeface="Symbol" pitchFamily="18" charset="2"/>
              </a:rPr>
              <a:t> new bone formation(1)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4934" y="188640"/>
            <a:ext cx="7772400" cy="1203920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>
                <a:solidFill>
                  <a:schemeClr val="bg1"/>
                </a:solidFill>
              </a:rPr>
              <a:t>Spondyloarthritis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SpA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ar-IQ" dirty="0">
              <a:solidFill>
                <a:schemeClr val="bg1"/>
              </a:solidFill>
            </a:endParaRPr>
          </a:p>
        </p:txBody>
      </p:sp>
      <p:grpSp>
        <p:nvGrpSpPr>
          <p:cNvPr id="4" name="Group 19"/>
          <p:cNvGrpSpPr>
            <a:grpSpLocks noGrp="1"/>
          </p:cNvGrpSpPr>
          <p:nvPr/>
        </p:nvGrpSpPr>
        <p:grpSpPr bwMode="auto">
          <a:xfrm>
            <a:off x="775884" y="1196752"/>
            <a:ext cx="7772400" cy="5286388"/>
            <a:chOff x="864" y="1344"/>
            <a:chExt cx="3710" cy="2531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864" y="1756"/>
              <a:ext cx="1317" cy="112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</a:rPr>
                <a:t>Juvenile SpA</a:t>
              </a:r>
              <a:endParaRPr lang="en-US" sz="2400" b="1" u="sng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2057" y="1344"/>
              <a:ext cx="1390" cy="132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US" sz="105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977" y="1842"/>
              <a:ext cx="1318" cy="1121"/>
            </a:xfrm>
            <a:prstGeom prst="ellipse">
              <a:avLst/>
            </a:prstGeom>
            <a:gradFill rotWithShape="0">
              <a:gsLst>
                <a:gs pos="0">
                  <a:srgbClr val="009999"/>
                </a:gs>
                <a:gs pos="50000">
                  <a:srgbClr val="004747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DE" sz="105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2664" y="2754"/>
              <a:ext cx="1317" cy="1121"/>
            </a:xfrm>
            <a:prstGeom prst="ellipse">
              <a:avLst/>
            </a:prstGeom>
            <a:gradFill rotWithShape="0">
              <a:gsLst>
                <a:gs pos="0">
                  <a:srgbClr val="AC1CB0"/>
                </a:gs>
                <a:gs pos="50000">
                  <a:srgbClr val="500D51"/>
                </a:gs>
                <a:gs pos="100000">
                  <a:srgbClr val="AC1CB0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endParaRPr lang="en-US" sz="1050" b="1" dirty="0">
                <a:solidFill>
                  <a:srgbClr val="FFFFFF"/>
                </a:solidFill>
                <a:latin typeface="Arial" pitchFamily="34" charset="0"/>
              </a:endParaRP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2800" b="1" dirty="0">
                  <a:solidFill>
                    <a:srgbClr val="FFFFFF"/>
                  </a:solidFill>
                  <a:latin typeface="Arial" pitchFamily="34" charset="0"/>
                </a:rPr>
                <a:t>Reactive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2800" b="1" dirty="0">
                  <a:solidFill>
                    <a:srgbClr val="FFFFFF"/>
                  </a:solidFill>
                  <a:latin typeface="Arial" pitchFamily="34" charset="0"/>
                </a:rPr>
                <a:t>arthritis</a:t>
              </a:r>
              <a:endParaRPr lang="en-US" sz="2800" b="1" u="sng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325" y="2631"/>
              <a:ext cx="1317" cy="1120"/>
            </a:xfrm>
            <a:prstGeom prst="ellipse">
              <a:avLst/>
            </a:prstGeom>
            <a:gradFill rotWithShape="0">
              <a:gsLst>
                <a:gs pos="0">
                  <a:srgbClr val="FBC605"/>
                </a:gs>
                <a:gs pos="50000">
                  <a:srgbClr val="745C02"/>
                </a:gs>
                <a:gs pos="100000">
                  <a:srgbClr val="FBC605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DE" sz="400" b="1" u="sng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032" y="2982"/>
              <a:ext cx="1902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</a:rPr>
                <a:t>Arthritis 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Arial" pitchFamily="34" charset="0"/>
                </a:rPr>
                <a:t>associated with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Arial" pitchFamily="34" charset="0"/>
                </a:rPr>
                <a:t>IBD</a:t>
              </a:r>
              <a:endParaRPr lang="en-US" sz="2000" b="1" u="sng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866" y="2139"/>
              <a:ext cx="170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dirty="0" smtClean="0">
                  <a:solidFill>
                    <a:srgbClr val="FFFF00"/>
                  </a:solidFill>
                  <a:latin typeface="Arial" pitchFamily="34" charset="0"/>
                </a:rPr>
                <a:t>PsA</a:t>
              </a:r>
              <a:endParaRPr lang="en-US" sz="28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542" y="1631"/>
              <a:ext cx="244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</a:rPr>
                <a:t>Undifferentiated</a:t>
              </a:r>
              <a:br>
                <a:rPr lang="en-US" sz="2400" b="1" dirty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</a:rPr>
                <a:t>SpA (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</a:rPr>
                <a:t>uSpA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2059" y="2124"/>
              <a:ext cx="1302" cy="10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050" b="1" dirty="0">
                <a:solidFill>
                  <a:srgbClr val="FFFFFF"/>
                </a:solidFill>
                <a:latin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</a:rPr>
                <a:t>Ankylosing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</a:rPr>
                <a:t/>
              </a:r>
              <a:br>
                <a:rPr lang="en-US" sz="2400" b="1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</a:rPr>
                <a:t>spondylitis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</a:rPr>
                <a:t> (AS)</a:t>
              </a:r>
            </a:p>
            <a:p>
              <a:pPr algn="ctr" eaLnBrk="0" hangingPunct="0"/>
              <a:endParaRPr lang="en-US" sz="1200" b="1" u="sng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Investigation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340768"/>
            <a:ext cx="8172480" cy="507209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Elevated ESR in 1/3 of cases, C—reactive protein &amp; complement levels reflect inflammation.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Rheumatoid factors are absent. 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Mild normochromic normocytic anemia is seen in chronic cases.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Immunological levels especially IgA level may be  elevated.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Synovial  fluid is of inflammatory type.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ANA could be positive in low titer &amp; anti ds-DNA in 3% of cases.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Anti-CCP could be positive in 8—16% 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Radiological features of </a:t>
            </a:r>
            <a:r>
              <a:rPr lang="en-US" dirty="0" err="1">
                <a:solidFill>
                  <a:schemeClr val="bg1"/>
                </a:solidFill>
              </a:rPr>
              <a:t>PsA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Lack of juxta-articular osteopenia</a:t>
            </a:r>
          </a:p>
          <a:p>
            <a:pPr algn="l" rtl="0"/>
            <a:r>
              <a:rPr lang="en-US"/>
              <a:t>Pencil-in cup change</a:t>
            </a:r>
          </a:p>
          <a:p>
            <a:pPr algn="l" rtl="0"/>
            <a:r>
              <a:rPr lang="en-US"/>
              <a:t>Ankylosis</a:t>
            </a:r>
          </a:p>
          <a:p>
            <a:pPr algn="l" rtl="0"/>
            <a:r>
              <a:rPr lang="en-US"/>
              <a:t>Periostal reaction</a:t>
            </a:r>
          </a:p>
          <a:p>
            <a:pPr algn="l" rtl="0"/>
            <a:r>
              <a:rPr lang="en-US"/>
              <a:t>Asymmetric sacroiliitis</a:t>
            </a:r>
          </a:p>
          <a:p>
            <a:pPr algn="l" rtl="0"/>
            <a:r>
              <a:rPr lang="en-US"/>
              <a:t>Coarse syndesmophytes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07R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9506" y="428604"/>
            <a:ext cx="4367213" cy="6429396"/>
          </a:xfrm>
          <a:noFill/>
          <a:ln w="76200">
            <a:solidFill>
              <a:srgbClr val="000000"/>
            </a:solidFill>
          </a:ln>
        </p:spPr>
      </p:pic>
      <p:sp>
        <p:nvSpPr>
          <p:cNvPr id="94211" name="Line 5"/>
          <p:cNvSpPr>
            <a:spLocks noChangeShapeType="1"/>
          </p:cNvSpPr>
          <p:nvPr/>
        </p:nvSpPr>
        <p:spPr bwMode="auto">
          <a:xfrm flipH="1" flipV="1">
            <a:off x="6300191" y="3295812"/>
            <a:ext cx="1008111" cy="15762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 b="1" dirty="0"/>
          </a:p>
        </p:txBody>
      </p:sp>
      <p:sp>
        <p:nvSpPr>
          <p:cNvPr id="94212" name="Line 6"/>
          <p:cNvSpPr>
            <a:spLocks noChangeShapeType="1"/>
          </p:cNvSpPr>
          <p:nvPr/>
        </p:nvSpPr>
        <p:spPr bwMode="auto">
          <a:xfrm flipV="1">
            <a:off x="1365252" y="1270000"/>
            <a:ext cx="2203450" cy="2552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4213" name="Line 7"/>
          <p:cNvSpPr>
            <a:spLocks noChangeShapeType="1"/>
          </p:cNvSpPr>
          <p:nvPr/>
        </p:nvSpPr>
        <p:spPr bwMode="auto">
          <a:xfrm flipV="1">
            <a:off x="1404944" y="2000262"/>
            <a:ext cx="1189037" cy="1660525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458278" y="3521076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Fusion</a:t>
            </a:r>
            <a:r>
              <a:rPr lang="en-US" dirty="0"/>
              <a:t> </a:t>
            </a:r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6772275" y="4872043"/>
            <a:ext cx="2198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Pencil in Cup </a:t>
            </a:r>
            <a:r>
              <a:rPr lang="en-US" dirty="0"/>
              <a:t>deformity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Picture 2" descr="Sacroiliitis #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9356" y="1616075"/>
            <a:ext cx="66675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85723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Treatment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268760"/>
            <a:ext cx="8243918" cy="5086918"/>
          </a:xfrm>
        </p:spPr>
        <p:txBody>
          <a:bodyPr>
            <a:normAutofit/>
          </a:bodyPr>
          <a:lstStyle/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NSAIDs.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DMARD  ( Sulfasalazine , &amp; Methotrexate ).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Intra-articular steroid could be used in absence of psoriatic lesions around the joint injected.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Systemic steroid is better to be avoided since tapering tends to cause an exacerbation of the skin lesion.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Cyclosporine may be used .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Biological  agents </a:t>
            </a:r>
            <a:r>
              <a:rPr lang="en-US" sz="2800" dirty="0" smtClean="0"/>
              <a:t>Anti-TNF alpha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9EDA1F3-61D1-4FE6-80AF-CA9B9D392950}"/>
              </a:ext>
            </a:extLst>
          </p:cNvPr>
          <p:cNvSpPr/>
          <p:nvPr/>
        </p:nvSpPr>
        <p:spPr bwMode="auto">
          <a:xfrm>
            <a:off x="3491880" y="2386420"/>
            <a:ext cx="2448272" cy="298152"/>
          </a:xfrm>
          <a:prstGeom prst="roundRect">
            <a:avLst>
              <a:gd name="adj" fmla="val 29678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BBC683E-4817-4233-9114-8AC1DECC94CA}"/>
              </a:ext>
            </a:extLst>
          </p:cNvPr>
          <p:cNvSpPr/>
          <p:nvPr/>
        </p:nvSpPr>
        <p:spPr bwMode="auto">
          <a:xfrm>
            <a:off x="3331962" y="3211842"/>
            <a:ext cx="2824213" cy="298152"/>
          </a:xfrm>
          <a:prstGeom prst="roundRect">
            <a:avLst>
              <a:gd name="adj" fmla="val 29678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2F74F0B0-1E47-4CB6-8F7A-CF34AEABDC52}"/>
              </a:ext>
            </a:extLst>
          </p:cNvPr>
          <p:cNvSpPr/>
          <p:nvPr/>
        </p:nvSpPr>
        <p:spPr bwMode="auto">
          <a:xfrm>
            <a:off x="3588006" y="4038048"/>
            <a:ext cx="2201914" cy="298152"/>
          </a:xfrm>
          <a:prstGeom prst="roundRect">
            <a:avLst>
              <a:gd name="adj" fmla="val 29678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CBF4C65-B743-4CF3-A60F-6265A1AE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08" y="4616050"/>
            <a:ext cx="8158147" cy="1547685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9C90A25F-0849-40DF-AAD6-55730DB27CD2}"/>
              </a:ext>
            </a:extLst>
          </p:cNvPr>
          <p:cNvSpPr/>
          <p:nvPr/>
        </p:nvSpPr>
        <p:spPr bwMode="auto">
          <a:xfrm>
            <a:off x="4008288" y="1609840"/>
            <a:ext cx="2888062" cy="7150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C3C1536-DE71-4A76-9BFB-AB5895657316}"/>
              </a:ext>
            </a:extLst>
          </p:cNvPr>
          <p:cNvSpPr/>
          <p:nvPr/>
        </p:nvSpPr>
        <p:spPr bwMode="auto">
          <a:xfrm>
            <a:off x="4005783" y="2728601"/>
            <a:ext cx="2888062" cy="438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31CE473B-D8CA-47B8-8D40-D9AB7F5AF82F}"/>
              </a:ext>
            </a:extLst>
          </p:cNvPr>
          <p:cNvSpPr/>
          <p:nvPr/>
        </p:nvSpPr>
        <p:spPr bwMode="auto">
          <a:xfrm>
            <a:off x="4024689" y="3552179"/>
            <a:ext cx="2888062" cy="4382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41A4B84-8020-48E8-B3FC-F571A0C97438}"/>
              </a:ext>
            </a:extLst>
          </p:cNvPr>
          <p:cNvSpPr/>
          <p:nvPr/>
        </p:nvSpPr>
        <p:spPr bwMode="auto">
          <a:xfrm>
            <a:off x="4024689" y="4376403"/>
            <a:ext cx="2888062" cy="438251"/>
          </a:xfrm>
          <a:prstGeom prst="round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3F33417-DF08-4CB1-A30E-7281DD028607}"/>
              </a:ext>
            </a:extLst>
          </p:cNvPr>
          <p:cNvSpPr/>
          <p:nvPr/>
        </p:nvSpPr>
        <p:spPr bwMode="auto">
          <a:xfrm>
            <a:off x="2167717" y="1598525"/>
            <a:ext cx="1420289" cy="739509"/>
          </a:xfrm>
          <a:prstGeom prst="round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Management </a:t>
            </a:r>
            <a:r>
              <a:rPr lang="en-US" altLang="en-US" dirty="0"/>
              <a:t>of Patients With Active PsA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7AD933-52BD-43D9-A203-02F62EBD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679" y="635505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4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574D1CA-2E12-4274-9511-5F7AEF1AAAA5}"/>
              </a:ext>
            </a:extLst>
          </p:cNvPr>
          <p:cNvSpPr/>
          <p:nvPr/>
        </p:nvSpPr>
        <p:spPr>
          <a:xfrm>
            <a:off x="2109801" y="1665453"/>
            <a:ext cx="1557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GB" sz="1600" b="1" dirty="0">
                <a:solidFill>
                  <a:prstClr val="white"/>
                </a:solidFill>
                <a:latin typeface="Calibri" panose="020F0502020204030204"/>
              </a:rPr>
              <a:t>Treatment-naive active PsA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ADC374D-2B2B-4351-B0E6-059A52C1778F}"/>
              </a:ext>
            </a:extLst>
          </p:cNvPr>
          <p:cNvSpPr/>
          <p:nvPr/>
        </p:nvSpPr>
        <p:spPr>
          <a:xfrm>
            <a:off x="4002444" y="1699541"/>
            <a:ext cx="2888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Begin with TNFi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over oral small molecules, IL-17i, or IL-12/23i</a:t>
            </a:r>
            <a:endParaRPr lang="en-GB" sz="1600" b="1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6F386A38-B4B5-4FA6-B300-39529DCA6F97}"/>
              </a:ext>
            </a:extLst>
          </p:cNvPr>
          <p:cNvSpPr/>
          <p:nvPr/>
        </p:nvSpPr>
        <p:spPr>
          <a:xfrm>
            <a:off x="4018408" y="3614533"/>
            <a:ext cx="28805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GB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to IL-17i*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D9190691-5971-48C2-88D6-95BE752209EA}"/>
              </a:ext>
            </a:extLst>
          </p:cNvPr>
          <p:cNvSpPr/>
          <p:nvPr/>
        </p:nvSpPr>
        <p:spPr>
          <a:xfrm>
            <a:off x="4018408" y="2787508"/>
            <a:ext cx="28805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GB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to different TNFi*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B5CAC3C3-B1C8-4E6A-B999-C8497222AADC}"/>
              </a:ext>
            </a:extLst>
          </p:cNvPr>
          <p:cNvSpPr/>
          <p:nvPr/>
        </p:nvSpPr>
        <p:spPr>
          <a:xfrm>
            <a:off x="4039331" y="4440534"/>
            <a:ext cx="2871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GB" sz="1600" b="1" kern="0" dirty="0">
                <a:solidFill>
                  <a:srgbClr val="FFFFFF"/>
                </a:solidFill>
                <a:latin typeface="Calibri" panose="020F0502020204030204"/>
              </a:rPr>
              <a:t> Switch to IL-12/23i*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F1B47498-B158-48ED-B48C-B201346A9CFD}"/>
              </a:ext>
            </a:extLst>
          </p:cNvPr>
          <p:cNvSpPr/>
          <p:nvPr/>
        </p:nvSpPr>
        <p:spPr bwMode="auto">
          <a:xfrm>
            <a:off x="2759338" y="2340614"/>
            <a:ext cx="190813" cy="2428200"/>
          </a:xfrm>
          <a:prstGeom prst="downArrow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81E8EB6-736E-4B0F-B845-6216B691C2D0}"/>
              </a:ext>
            </a:extLst>
          </p:cNvPr>
          <p:cNvSpPr txBox="1"/>
          <p:nvPr/>
        </p:nvSpPr>
        <p:spPr bwMode="auto">
          <a:xfrm>
            <a:off x="3376664" y="2366219"/>
            <a:ext cx="2413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 panose="020F0502020204030204"/>
              </a:rPr>
              <a:t>Persistent active disease?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E5473E0-4355-46EA-851B-5F5457093D1D}"/>
              </a:ext>
            </a:extLst>
          </p:cNvPr>
          <p:cNvSpPr txBox="1"/>
          <p:nvPr/>
        </p:nvSpPr>
        <p:spPr bwMode="auto">
          <a:xfrm>
            <a:off x="3667139" y="3171440"/>
            <a:ext cx="2489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 panose="020F0502020204030204"/>
              </a:rPr>
              <a:t>Persistent active disease?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797F097-F2A1-4DE9-A488-EED30BE4AD3F}"/>
              </a:ext>
            </a:extLst>
          </p:cNvPr>
          <p:cNvSpPr txBox="1"/>
          <p:nvPr/>
        </p:nvSpPr>
        <p:spPr bwMode="auto">
          <a:xfrm>
            <a:off x="3376664" y="4017847"/>
            <a:ext cx="25634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 panose="020F0502020204030204"/>
              </a:rPr>
              <a:t>Persistent active disease?</a:t>
            </a:r>
          </a:p>
        </p:txBody>
      </p:sp>
    </p:spTree>
    <p:extLst>
      <p:ext uri="{BB962C8B-B14F-4D97-AF65-F5344CB8AC3E}">
        <p14:creationId xmlns:p14="http://schemas.microsoft.com/office/powerpoint/2010/main" val="34720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79208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2060"/>
                </a:solidFill>
              </a:rPr>
              <a:t>Reactive Arthritis </a:t>
            </a:r>
            <a:endParaRPr lang="ar-IQ" sz="3600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1" y="1643050"/>
            <a:ext cx="8243918" cy="4452950"/>
          </a:xfrm>
        </p:spPr>
        <p:txBody>
          <a:bodyPr/>
          <a:lstStyle/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>
                <a:cs typeface="Akhbar MT" pitchFamily="2" charset="-78"/>
              </a:rPr>
              <a:t>    Sterile </a:t>
            </a:r>
            <a:r>
              <a:rPr lang="en-US" sz="2800" dirty="0" err="1" smtClean="0">
                <a:cs typeface="Akhbar MT" pitchFamily="2" charset="-78"/>
              </a:rPr>
              <a:t>synovitis</a:t>
            </a:r>
            <a:r>
              <a:rPr lang="en-US" sz="2800" dirty="0" smtClean="0">
                <a:cs typeface="Akhbar MT" pitchFamily="2" charset="-78"/>
              </a:rPr>
              <a:t> , following an extra-articular       infection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>
                <a:cs typeface="Akhbar MT" pitchFamily="2" charset="-78"/>
              </a:rPr>
              <a:t>The microbial pathogens commonly associated with reactive arthritis are </a:t>
            </a:r>
            <a:r>
              <a:rPr lang="en-US" sz="2800" dirty="0" err="1" smtClean="0">
                <a:cs typeface="Akhbar MT" pitchFamily="2" charset="-78"/>
              </a:rPr>
              <a:t>shigella</a:t>
            </a:r>
            <a:r>
              <a:rPr lang="en-US" sz="2800" dirty="0" smtClean="0">
                <a:cs typeface="Akhbar MT" pitchFamily="2" charset="-78"/>
              </a:rPr>
              <a:t> , salmonella , </a:t>
            </a:r>
            <a:r>
              <a:rPr lang="en-US" sz="2800" dirty="0" err="1" smtClean="0">
                <a:cs typeface="Akhbar MT" pitchFamily="2" charset="-78"/>
              </a:rPr>
              <a:t>yersenia</a:t>
            </a:r>
            <a:r>
              <a:rPr lang="en-US" sz="2800" dirty="0" smtClean="0">
                <a:cs typeface="Akhbar MT" pitchFamily="2" charset="-78"/>
              </a:rPr>
              <a:t> , campylobacter &amp; Chlamydia.</a:t>
            </a:r>
            <a:r>
              <a:rPr lang="en-US" sz="2800" b="1" dirty="0" smtClean="0"/>
              <a:t> </a:t>
            </a:r>
          </a:p>
          <a:p>
            <a:pPr algn="l" rtl="0">
              <a:buClr>
                <a:srgbClr val="00B050"/>
              </a:buClr>
              <a:buFont typeface="Wingdings" pitchFamily="2" charset="2"/>
              <a:buChar char="{"/>
            </a:pPr>
            <a:endParaRPr lang="en-US" sz="2800" dirty="0" smtClean="0">
              <a:cs typeface="Akhbar MT" pitchFamily="2" charset="-78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CCCC00"/>
                </a:solidFill>
              </a:rPr>
              <a:t>  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 smtClean="0"/>
              <a:t> Many reactive arthritis occur after a known infection &amp; therefore have named post- infection.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 smtClean="0"/>
              <a:t> Reactive arthritis begins as asymmetrical </a:t>
            </a:r>
            <a:r>
              <a:rPr lang="en-US" dirty="0" err="1" smtClean="0"/>
              <a:t>oligoarthritis</a:t>
            </a:r>
            <a:r>
              <a:rPr lang="en-US" dirty="0" smtClean="0"/>
              <a:t> often precede  by an identifiable infectious event by one to four weeks.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Reactive Arthritis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572032"/>
          </a:xfrm>
        </p:spPr>
        <p:txBody>
          <a:bodyPr/>
          <a:lstStyle/>
          <a:p>
            <a:pPr algn="l" rtl="0">
              <a:buNone/>
            </a:pPr>
            <a:r>
              <a:rPr lang="en-US" sz="2800" dirty="0" smtClean="0"/>
              <a:t>Male – Female ratio                      4 to 1</a:t>
            </a:r>
          </a:p>
          <a:p>
            <a:pPr algn="l" rtl="0">
              <a:buNone/>
            </a:pPr>
            <a:r>
              <a:rPr lang="en-US" sz="2800" dirty="0" smtClean="0"/>
              <a:t>HLA-B27                                      75 %</a:t>
            </a:r>
          </a:p>
          <a:p>
            <a:pPr algn="l" rtl="0">
              <a:buNone/>
            </a:pPr>
            <a:r>
              <a:rPr lang="en-US" sz="2800" dirty="0" smtClean="0"/>
              <a:t>Onset                                     Simultaneous 							or</a:t>
            </a:r>
          </a:p>
          <a:p>
            <a:pPr algn="l" rtl="0">
              <a:buNone/>
            </a:pPr>
            <a:r>
              <a:rPr lang="en-US" sz="2800" dirty="0" smtClean="0"/>
              <a:t>                                                over 3 – 4                  						weeks</a:t>
            </a:r>
          </a:p>
          <a:p>
            <a:pPr algn="l" rtl="0">
              <a:buNone/>
            </a:pPr>
            <a:r>
              <a:rPr lang="en-US" sz="2800" dirty="0" smtClean="0"/>
              <a:t>Course                                     Self limited</a:t>
            </a:r>
          </a:p>
          <a:p>
            <a:pPr algn="l" rtl="0">
              <a:buNone/>
            </a:pPr>
            <a:r>
              <a:rPr lang="en-US" sz="2800" dirty="0" smtClean="0"/>
              <a:t>                                                Relapsing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772400" cy="8953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Reiter’s  Syndrome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786346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This syndrome consists of the triad of 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 reactive arthritis 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 nonspecific </a:t>
            </a:r>
            <a:r>
              <a:rPr lang="en-US" sz="2800" dirty="0" err="1" smtClean="0"/>
              <a:t>urethritis</a:t>
            </a:r>
            <a:r>
              <a:rPr lang="en-US" sz="2800" dirty="0" smtClean="0"/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 Conjunctivitis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1907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556792"/>
            <a:ext cx="8429652" cy="5301208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2800" u="sng" dirty="0" smtClean="0">
                <a:solidFill>
                  <a:srgbClr val="00B0F0"/>
                </a:solidFill>
              </a:rPr>
              <a:t>Psoriasis (</a:t>
            </a:r>
            <a:r>
              <a:rPr lang="en-US" sz="2800" u="sng" dirty="0" err="1" smtClean="0">
                <a:solidFill>
                  <a:srgbClr val="00B0F0"/>
                </a:solidFill>
              </a:rPr>
              <a:t>Pso</a:t>
            </a:r>
            <a:r>
              <a:rPr lang="en-US" sz="2800" u="sng" dirty="0" smtClean="0">
                <a:solidFill>
                  <a:srgbClr val="00B0F0"/>
                </a:solidFill>
              </a:rPr>
              <a:t>)</a:t>
            </a:r>
          </a:p>
          <a:p>
            <a:pPr algn="l" rtl="0"/>
            <a:r>
              <a:rPr lang="en-US" sz="2800" dirty="0" smtClean="0"/>
              <a:t>Psoriasis affects 1-3% of population</a:t>
            </a:r>
          </a:p>
          <a:p>
            <a:pPr algn="l" rtl="0"/>
            <a:r>
              <a:rPr lang="en-US" sz="2800" dirty="0" smtClean="0"/>
              <a:t>26%  of patients with Psoriasis will develop arthritis</a:t>
            </a:r>
            <a:endParaRPr lang="en-US" sz="2800" u="sng" dirty="0" smtClean="0">
              <a:solidFill>
                <a:schemeClr val="tx2"/>
              </a:solidFill>
            </a:endParaRPr>
          </a:p>
          <a:p>
            <a:pPr algn="l" rtl="0">
              <a:buNone/>
            </a:pPr>
            <a:r>
              <a:rPr lang="en-US" sz="2800" u="sng" dirty="0" smtClean="0">
                <a:solidFill>
                  <a:srgbClr val="00B0F0"/>
                </a:solidFill>
              </a:rPr>
              <a:t>Psoriatic Arthritis (</a:t>
            </a:r>
            <a:r>
              <a:rPr lang="en-US" sz="2800" u="sng" dirty="0" err="1" smtClean="0">
                <a:solidFill>
                  <a:srgbClr val="00B0F0"/>
                </a:solidFill>
              </a:rPr>
              <a:t>PsA</a:t>
            </a:r>
            <a:r>
              <a:rPr lang="en-US" sz="2800" u="sng" dirty="0" smtClean="0">
                <a:solidFill>
                  <a:srgbClr val="00B0F0"/>
                </a:solidFill>
              </a:rPr>
              <a:t>)</a:t>
            </a:r>
            <a:endParaRPr lang="en-US" sz="2800" baseline="30000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2800" dirty="0" smtClean="0"/>
              <a:t>A chronic and inflammatory arthritis in association with skin psoriasis</a:t>
            </a:r>
          </a:p>
          <a:p>
            <a:pPr algn="l" rtl="0"/>
            <a:r>
              <a:rPr lang="en-US" sz="2800" dirty="0" smtClean="0"/>
              <a:t>Psoriatic arthritis (</a:t>
            </a:r>
            <a:r>
              <a:rPr lang="en-US" sz="2800" dirty="0" err="1" smtClean="0"/>
              <a:t>PsA</a:t>
            </a:r>
            <a:r>
              <a:rPr lang="en-US" sz="2800" dirty="0" smtClean="0"/>
              <a:t>) affects women and men equally</a:t>
            </a:r>
            <a:endParaRPr lang="en-US" sz="2800" baseline="30000" dirty="0" smtClean="0"/>
          </a:p>
          <a:p>
            <a:pPr algn="l" rtl="0"/>
            <a:r>
              <a:rPr lang="en-US" sz="2800" dirty="0" smtClean="0">
                <a:solidFill>
                  <a:srgbClr val="00B0F0"/>
                </a:solidFill>
              </a:rPr>
              <a:t>Usually rheumatoid factor (RF) negative </a:t>
            </a:r>
            <a:endParaRPr lang="en-US" sz="2800" baseline="30000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2800" dirty="0" smtClean="0"/>
              <a:t>Psoriatic Arthritis is classified as one of the subtypes of </a:t>
            </a:r>
            <a:r>
              <a:rPr lang="en-US" sz="2800" dirty="0" err="1" smtClean="0"/>
              <a:t>spondyloarthropathies</a:t>
            </a:r>
            <a:endParaRPr lang="en-US" sz="2800" dirty="0" smtClean="0"/>
          </a:p>
          <a:p>
            <a:pPr lvl="1" algn="l" rtl="0">
              <a:buClr>
                <a:srgbClr val="FF0000"/>
              </a:buClr>
              <a:buFont typeface="Calibri" pitchFamily="34" charset="0"/>
              <a:buChar char="●"/>
            </a:pPr>
            <a:r>
              <a:rPr lang="en-US" dirty="0" smtClean="0"/>
              <a:t>Characterized by </a:t>
            </a:r>
            <a:r>
              <a:rPr lang="en-US" dirty="0" err="1" smtClean="0"/>
              <a:t>synovitis</a:t>
            </a:r>
            <a:r>
              <a:rPr lang="en-US" dirty="0" smtClean="0"/>
              <a:t>, </a:t>
            </a:r>
            <a:r>
              <a:rPr lang="en-US" dirty="0" err="1" smtClean="0"/>
              <a:t>enthesitis</a:t>
            </a:r>
            <a:r>
              <a:rPr lang="en-US" dirty="0" smtClean="0"/>
              <a:t>, </a:t>
            </a:r>
            <a:r>
              <a:rPr lang="en-US" dirty="0" err="1" smtClean="0"/>
              <a:t>dactylitis</a:t>
            </a:r>
            <a:r>
              <a:rPr lang="en-US" dirty="0" smtClean="0"/>
              <a:t>, </a:t>
            </a:r>
            <a:r>
              <a:rPr lang="en-US" dirty="0" err="1" smtClean="0"/>
              <a:t>spondylitis</a:t>
            </a:r>
            <a:r>
              <a:rPr lang="en-US" dirty="0" smtClean="0"/>
              <a:t>, skin and nail psoriasis</a:t>
            </a:r>
            <a:endParaRPr lang="en-US" baseline="30000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685800" y="214290"/>
            <a:ext cx="7772400" cy="395310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8358214" cy="501662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2800" dirty="0" smtClean="0"/>
              <a:t>Clinical Manifestations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/>
              <a:t>Onset 7- 30 days after self limited specific enteric or venereal infection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/>
              <a:t>Peripheral arthritis: acute, highly inflammatory asymmetric arthritis involving knees, ankles, toes,   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/>
              <a:t> Usually an </a:t>
            </a:r>
            <a:r>
              <a:rPr lang="en-US" sz="2800" dirty="0" err="1" smtClean="0"/>
              <a:t>oligoarthritis</a:t>
            </a:r>
            <a:r>
              <a:rPr lang="en-US" sz="2800" dirty="0" smtClean="0"/>
              <a:t> with 2-4 joints involved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err="1" smtClean="0"/>
              <a:t>Dactylitis</a:t>
            </a:r>
            <a:r>
              <a:rPr lang="en-US" sz="2800" dirty="0" smtClean="0"/>
              <a:t> (Sausage digit) (40%)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err="1" smtClean="0"/>
              <a:t>Enthesitis</a:t>
            </a:r>
            <a:r>
              <a:rPr lang="en-US" sz="2800" dirty="0" smtClean="0"/>
              <a:t> - plantar fascia and Achilles tendon (40%)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Sacroiliitis</a:t>
            </a:r>
            <a:r>
              <a:rPr lang="en-US" sz="2800" dirty="0" smtClean="0"/>
              <a:t> 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err="1" smtClean="0"/>
              <a:t>spondylitis</a:t>
            </a:r>
            <a:r>
              <a:rPr lang="en-US" sz="2800" dirty="0" smtClean="0"/>
              <a:t> with asymmetric involvement of only one or two vertebral units (50%). More extensive vertebral “squaring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" y="1571623"/>
            <a:ext cx="4905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Onychodystrophy</a:t>
            </a:r>
            <a:r>
              <a:rPr lang="en-US" sz="2400" dirty="0">
                <a:solidFill>
                  <a:schemeClr val="bg1"/>
                </a:solidFill>
              </a:rPr>
              <a:t> with hyper- and </a:t>
            </a:r>
            <a:r>
              <a:rPr lang="en-US" sz="2400" dirty="0" err="1">
                <a:solidFill>
                  <a:schemeClr val="bg1"/>
                </a:solidFill>
              </a:rPr>
              <a:t>para-keratosis</a:t>
            </a:r>
            <a:r>
              <a:rPr lang="en-US" sz="2400" dirty="0">
                <a:solidFill>
                  <a:schemeClr val="bg1"/>
                </a:solidFill>
              </a:rPr>
              <a:t>. Often </a:t>
            </a:r>
            <a:r>
              <a:rPr lang="en-US" sz="2400" dirty="0" err="1">
                <a:solidFill>
                  <a:schemeClr val="bg1"/>
                </a:solidFill>
              </a:rPr>
              <a:t>subungual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1439" y="4857772"/>
            <a:ext cx="49291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Painless </a:t>
            </a:r>
            <a:r>
              <a:rPr lang="en-US" sz="2400" dirty="0" err="1">
                <a:solidFill>
                  <a:schemeClr val="bg1"/>
                </a:solidFill>
              </a:rPr>
              <a:t>circinate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balanitis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keratoderma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blenorgica</a:t>
            </a:r>
            <a:r>
              <a:rPr lang="en-US" sz="2400" dirty="0" smtClean="0">
                <a:solidFill>
                  <a:schemeClr val="bg1"/>
                </a:solidFill>
              </a:rPr>
              <a:t> and  </a:t>
            </a:r>
            <a:r>
              <a:rPr lang="en-US" sz="2400" dirty="0">
                <a:solidFill>
                  <a:schemeClr val="bg1"/>
                </a:solidFill>
              </a:rPr>
              <a:t>mucosal ulcers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84943" y="857232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Clinical features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71439" y="5334000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00FF00"/>
                </a:solidFill>
              </a:rPr>
              <a:t> </a:t>
            </a:r>
            <a:endParaRPr lang="en-US" dirty="0"/>
          </a:p>
        </p:txBody>
      </p:sp>
      <p:pic>
        <p:nvPicPr>
          <p:cNvPr id="54287" name="Picture 15" descr="RS nail dystrophy&amp;arth.jpg                                     0005FA33BB448 RJW G4 Hard Disk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4000496" cy="4786346"/>
          </a:xfrm>
          <a:prstGeom prst="rect">
            <a:avLst/>
          </a:prstGeom>
          <a:noFill/>
        </p:spPr>
      </p:pic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1439" y="2786068"/>
            <a:ext cx="4538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Conjunctivitis (often first manifestation). </a:t>
            </a:r>
            <a:r>
              <a:rPr lang="en-US" sz="2400" dirty="0" err="1">
                <a:solidFill>
                  <a:schemeClr val="bg1"/>
                </a:solidFill>
              </a:rPr>
              <a:t>Uveitis</a:t>
            </a:r>
            <a:r>
              <a:rPr lang="en-US" sz="2400" dirty="0">
                <a:solidFill>
                  <a:schemeClr val="bg1"/>
                </a:solidFill>
              </a:rPr>
              <a:t> may appear in recurrent disease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71438" y="4143380"/>
            <a:ext cx="3714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Non specific </a:t>
            </a:r>
            <a:r>
              <a:rPr lang="en-US" sz="2400" dirty="0" err="1">
                <a:solidFill>
                  <a:schemeClr val="bg1"/>
                </a:solidFill>
              </a:rPr>
              <a:t>urethritis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Arthritis               Conjunctivitis</a:t>
            </a:r>
            <a:endParaRPr lang="ar-IQ" dirty="0"/>
          </a:p>
        </p:txBody>
      </p:sp>
      <p:pic>
        <p:nvPicPr>
          <p:cNvPr id="4" name="Picture 4" descr="012200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426" y="1781175"/>
            <a:ext cx="630936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Keratoderma</a:t>
            </a:r>
            <a:r>
              <a:rPr lang="en-US" dirty="0" smtClean="0"/>
              <a:t> </a:t>
            </a:r>
            <a:r>
              <a:rPr lang="en-US" dirty="0" err="1" smtClean="0"/>
              <a:t>Blenorrhagicum</a:t>
            </a:r>
            <a:endParaRPr lang="ar-IQ" dirty="0"/>
          </a:p>
        </p:txBody>
      </p:sp>
      <p:pic>
        <p:nvPicPr>
          <p:cNvPr id="4" name="Picture 4" descr="IMG0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575" y="1512888"/>
            <a:ext cx="6977062" cy="4651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30332" y="1512888"/>
            <a:ext cx="4605548" cy="465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9668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Treatment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7772400" cy="4786346"/>
          </a:xfrm>
        </p:spPr>
        <p:txBody>
          <a:bodyPr/>
          <a:lstStyle/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/>
              <a:t>NSAIDS </a:t>
            </a:r>
            <a:r>
              <a:rPr lang="en-US" sz="2800" dirty="0"/>
              <a:t>are the first line of treatment.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/>
              <a:t>In patient with frequent recurrences or chronic arthritis benefit from DMARDS such us </a:t>
            </a:r>
            <a:r>
              <a:rPr lang="en-US" sz="2800" dirty="0" err="1"/>
              <a:t>sulfasalazine</a:t>
            </a:r>
            <a:r>
              <a:rPr lang="en-US" sz="2800" dirty="0"/>
              <a:t> or </a:t>
            </a:r>
            <a:r>
              <a:rPr lang="en-US" sz="2800" dirty="0" err="1"/>
              <a:t>methotrexate</a:t>
            </a:r>
            <a:r>
              <a:rPr lang="en-US" sz="2800" dirty="0"/>
              <a:t>.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/>
              <a:t>If there is axial involvement they will benefit from TNF-alpha blockers.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/>
              <a:t>Topical steroids are indicated in conjunctivitis and </a:t>
            </a:r>
            <a:r>
              <a:rPr lang="en-US" sz="2800" dirty="0" err="1"/>
              <a:t>uveitis</a:t>
            </a:r>
            <a:r>
              <a:rPr lang="en-US" sz="2800" dirty="0"/>
              <a:t>.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/>
              <a:t>In </a:t>
            </a:r>
            <a:r>
              <a:rPr lang="en-US" sz="2800" dirty="0" err="1"/>
              <a:t>monoarthritis</a:t>
            </a:r>
            <a:r>
              <a:rPr lang="en-US" sz="2800" dirty="0"/>
              <a:t> steroid injections could be beneficial</a:t>
            </a:r>
            <a:r>
              <a:rPr lang="en-US" sz="2400" dirty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8101042" cy="936104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ARTHRITIS AND INFLATORY BOWEL DISEASE</a:t>
            </a:r>
            <a:endParaRPr lang="ar-IQ" sz="28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929222"/>
          </a:xfrm>
        </p:spPr>
        <p:txBody>
          <a:bodyPr/>
          <a:lstStyle/>
          <a:p>
            <a:pPr algn="l">
              <a:buNone/>
            </a:pPr>
            <a:r>
              <a:rPr lang="en-US" sz="2400" dirty="0" smtClean="0"/>
              <a:t>The arthritis accompanying the inflammatory bowel diseases </a:t>
            </a:r>
            <a:endParaRPr lang="ar-IQ" sz="2400" dirty="0" smtClean="0"/>
          </a:p>
          <a:p>
            <a:pPr algn="l">
              <a:buNone/>
            </a:pPr>
            <a:r>
              <a:rPr lang="en-US" sz="2400" dirty="0" smtClean="0"/>
              <a:t>(IBDs)-</a:t>
            </a:r>
            <a:r>
              <a:rPr lang="en-US" sz="2400" dirty="0" err="1" smtClean="0"/>
              <a:t>Crohn’s</a:t>
            </a:r>
            <a:r>
              <a:rPr lang="en-US" sz="2400" dirty="0" smtClean="0"/>
              <a:t> disease (CD) and ulcerative colitis (UC)</a:t>
            </a:r>
          </a:p>
          <a:p>
            <a:pPr algn="l" rtl="0">
              <a:buNone/>
            </a:pPr>
            <a:r>
              <a:rPr lang="en-US" dirty="0" smtClean="0"/>
              <a:t>Peripheral Arthritis</a:t>
            </a:r>
          </a:p>
          <a:p>
            <a:pPr algn="l" rtl="0">
              <a:buClr>
                <a:srgbClr val="C00000"/>
              </a:buClr>
              <a:buFont typeface="Calibri" pitchFamily="34" charset="0"/>
              <a:buChar char="●"/>
            </a:pPr>
            <a:r>
              <a:rPr lang="en-US" sz="2400" dirty="0" smtClean="0"/>
              <a:t>The arthritis is typically </a:t>
            </a:r>
            <a:r>
              <a:rPr lang="en-US" sz="2400" dirty="0" err="1" smtClean="0"/>
              <a:t>pauciarticular</a:t>
            </a:r>
            <a:r>
              <a:rPr lang="en-US" sz="2400" dirty="0" smtClean="0"/>
              <a:t> and </a:t>
            </a:r>
            <a:r>
              <a:rPr lang="en-US" sz="2400" dirty="0" err="1" smtClean="0"/>
              <a:t>asymmetric,and</a:t>
            </a:r>
            <a:r>
              <a:rPr lang="en-US" sz="2400" dirty="0" smtClean="0"/>
              <a:t> may occur in a migratory pattern in some patients.</a:t>
            </a:r>
          </a:p>
          <a:p>
            <a:pPr algn="l" rtl="0">
              <a:buClr>
                <a:srgbClr val="C00000"/>
              </a:buClr>
              <a:buFont typeface="Calibri" pitchFamily="34" charset="0"/>
              <a:buChar char="●"/>
            </a:pPr>
            <a:r>
              <a:rPr lang="en-US" sz="2400" dirty="0" smtClean="0"/>
              <a:t>The arthritis is typically non-erosive, occurring in intermittent attacks lasting up to 6 weeks</a:t>
            </a:r>
          </a:p>
          <a:p>
            <a:pPr algn="l" rtl="0">
              <a:buClr>
                <a:srgbClr val="C00000"/>
              </a:buClr>
              <a:buFont typeface="Calibri" pitchFamily="34" charset="0"/>
              <a:buChar char="●"/>
            </a:pPr>
            <a:r>
              <a:rPr lang="en-US" sz="2400" dirty="0" smtClean="0"/>
              <a:t>There is a predilection for lower extremity joints</a:t>
            </a:r>
          </a:p>
          <a:p>
            <a:pPr algn="l" rtl="0">
              <a:buClr>
                <a:srgbClr val="C00000"/>
              </a:buClr>
              <a:buFont typeface="Calibri" pitchFamily="34" charset="0"/>
              <a:buChar char="●"/>
            </a:pPr>
            <a:r>
              <a:rPr lang="en-US" sz="2400" dirty="0" smtClean="0">
                <a:solidFill>
                  <a:srgbClr val="00B0F0"/>
                </a:solidFill>
              </a:rPr>
              <a:t>The activity of the peripheral arthritis correlates well with the degree of active bowel inflammation, particularly in UC</a:t>
            </a:r>
          </a:p>
          <a:p>
            <a:pPr algn="l" rtl="0">
              <a:buClr>
                <a:srgbClr val="C00000"/>
              </a:buClr>
              <a:buFont typeface="Calibri" pitchFamily="34" charset="0"/>
              <a:buChar char="●"/>
            </a:pPr>
            <a:endParaRPr lang="en-US" sz="2400" dirty="0" smtClean="0"/>
          </a:p>
          <a:p>
            <a:pPr algn="l" rtl="0">
              <a:buClr>
                <a:schemeClr val="bg2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algn="l" rtl="0">
              <a:buClr>
                <a:schemeClr val="bg2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algn="l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142984"/>
            <a:ext cx="7772400" cy="3571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Axial Arthritis</a:t>
            </a: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ar-IQ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9" y="1643050"/>
            <a:ext cx="8786842" cy="4857784"/>
          </a:xfrm>
        </p:spPr>
        <p:txBody>
          <a:bodyPr/>
          <a:lstStyle/>
          <a:p>
            <a:pPr algn="l" rtl="0">
              <a:buClr>
                <a:srgbClr val="C00000"/>
              </a:buClr>
              <a:buFont typeface="Calibri" pitchFamily="34" charset="0"/>
              <a:buChar char="●"/>
            </a:pPr>
            <a:r>
              <a:rPr lang="en-US" sz="2800" dirty="0" smtClean="0"/>
              <a:t>The axial pattern of </a:t>
            </a:r>
            <a:r>
              <a:rPr lang="en-US" sz="2800" dirty="0" err="1" smtClean="0"/>
              <a:t>enteropathic</a:t>
            </a:r>
            <a:r>
              <a:rPr lang="en-US" sz="2800" dirty="0" smtClean="0"/>
              <a:t> arthritis is indistinguishable clinically and </a:t>
            </a:r>
            <a:r>
              <a:rPr lang="en-US" sz="2800" dirty="0" err="1" smtClean="0"/>
              <a:t>radiographically</a:t>
            </a:r>
            <a:r>
              <a:rPr lang="en-US" sz="2800" dirty="0" smtClean="0"/>
              <a:t> from primary AS.</a:t>
            </a:r>
          </a:p>
          <a:p>
            <a:pPr algn="l" rtl="0">
              <a:buClr>
                <a:srgbClr val="C00000"/>
              </a:buClr>
              <a:buFont typeface="Calibri" pitchFamily="34" charset="0"/>
              <a:buChar char="●"/>
            </a:pPr>
            <a:r>
              <a:rPr lang="en-US" sz="2800" dirty="0" smtClean="0">
                <a:solidFill>
                  <a:srgbClr val="00B0F0"/>
                </a:solidFill>
              </a:rPr>
              <a:t>Unlike the peripheral arthritis, axial disease in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    IBD does not parallel the activity of the bowel disease</a:t>
            </a:r>
            <a:r>
              <a:rPr lang="en-US" sz="2800" dirty="0" smtClean="0">
                <a:solidFill>
                  <a:schemeClr val="bg2"/>
                </a:solidFill>
              </a:rPr>
              <a:t>,</a:t>
            </a:r>
          </a:p>
          <a:p>
            <a:pPr algn="l" rtl="0">
              <a:buClr>
                <a:srgbClr val="C00000"/>
              </a:buClr>
              <a:buFont typeface="Calibri" pitchFamily="34" charset="0"/>
              <a:buChar char="●"/>
            </a:pP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Treatment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8129" y="1340768"/>
            <a:ext cx="8296359" cy="4662510"/>
          </a:xfrm>
        </p:spPr>
        <p:txBody>
          <a:bodyPr/>
          <a:lstStyle/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/>
              <a:t>NSAIDs are first-line treatment for joint inflammation in both axial and peripheral disease</a:t>
            </a:r>
            <a:r>
              <a:rPr lang="en-US" dirty="0" smtClean="0"/>
              <a:t>.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err="1" smtClean="0"/>
              <a:t>Sulfasalazine</a:t>
            </a:r>
            <a:r>
              <a:rPr lang="en-US" sz="2800" dirty="0" smtClean="0"/>
              <a:t>, which has a role in the treatment of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/>
              <a:t>colonic inflammation in IBD, has been effective in treating peripheral, but not axial.</a:t>
            </a:r>
            <a:endParaRPr lang="en-US" dirty="0" smtClean="0"/>
          </a:p>
          <a:p>
            <a:pPr algn="l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 smtClean="0"/>
              <a:t>Anti-tumor necrosis factor therapies have had a major impact on the therapeutic approach to IBD and to the associated joint diseases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sz="3600" dirty="0" smtClean="0">
                <a:solidFill>
                  <a:schemeClr val="bg1"/>
                </a:solidFill>
              </a:rPr>
              <a:t>Immunologic Mechanisms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84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22B9A28-1FA2-46A4-BA89-D6D2993B34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5110845-3262-4C96-A606-17E9D452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Plaque Psoriasis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4E970D-B65A-49B7-8CF4-138350C26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366" y="1510730"/>
            <a:ext cx="3443186" cy="4678738"/>
          </a:xfrm>
        </p:spPr>
        <p:txBody>
          <a:bodyPr/>
          <a:lstStyle/>
          <a:p>
            <a:r>
              <a:rPr lang="en-US" sz="2000" dirty="0"/>
              <a:t>Most common morphology (80%)</a:t>
            </a:r>
          </a:p>
          <a:p>
            <a:r>
              <a:rPr lang="en-US" sz="2000" dirty="0"/>
              <a:t>Well-demarcated plaques </a:t>
            </a:r>
            <a:br>
              <a:rPr lang="en-US" sz="2000" dirty="0"/>
            </a:br>
            <a:r>
              <a:rPr lang="en-US" sz="2000" dirty="0"/>
              <a:t>with varying degrees of: </a:t>
            </a:r>
          </a:p>
          <a:p>
            <a:pPr lvl="1"/>
            <a:r>
              <a:rPr lang="en-US" sz="2000" dirty="0"/>
              <a:t>Erythema (pink to red) </a:t>
            </a:r>
          </a:p>
          <a:p>
            <a:pPr lvl="1"/>
            <a:r>
              <a:rPr lang="en-US" sz="2000" dirty="0"/>
              <a:t>Scale (desquamation)</a:t>
            </a:r>
          </a:p>
          <a:p>
            <a:pPr lvl="1"/>
            <a:r>
              <a:rPr lang="en-US" sz="2000" dirty="0"/>
              <a:t>Induration (thickness)</a:t>
            </a:r>
          </a:p>
          <a:p>
            <a:endParaRPr lang="en-US" dirty="0"/>
          </a:p>
        </p:txBody>
      </p:sp>
      <p:pic>
        <p:nvPicPr>
          <p:cNvPr id="9" name="Picture 8" descr="A collage of a person's legs&#10;&#10;Description automatically generated with medium confidence">
            <a:extLst>
              <a:ext uri="{FF2B5EF4-FFF2-40B4-BE49-F238E27FC236}">
                <a16:creationId xmlns:a16="http://schemas.microsoft.com/office/drawing/2014/main" xmlns="" id="{A439DD31-9123-4BAD-B1CA-D61CB5C7E5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20" y="374176"/>
            <a:ext cx="4601870" cy="63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AFDE947-570C-4EA1-A1DA-D6810CAE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Extent of Psoriasis: </a:t>
            </a:r>
            <a:br>
              <a:rPr lang="en-US" dirty="0"/>
            </a:br>
            <a:r>
              <a:rPr lang="en-US" dirty="0"/>
              <a:t>1% = Surface Area of the Hand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="" xmlns:a16="http://schemas.microsoft.com/office/drawing/2014/main" id="{415B4512-76B0-4A49-8158-3FEAAFB7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5" y="6388928"/>
            <a:ext cx="5964488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defRPr/>
            </a:pPr>
            <a:r>
              <a:rPr lang="en-US" altLang="en-US" sz="1200" b="0" spc="-10" dirty="0" smtClean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E652BA40-EBDE-4186-8E02-1C907C770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684" y="635506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400" dirty="0">
              <a:solidFill>
                <a:srgbClr val="4555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744170-3828-4B5F-B388-0BF662CB9A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977" y="2049966"/>
            <a:ext cx="751725" cy="266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CDC240-7C82-4F4E-B73C-476706024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725" y="2049966"/>
            <a:ext cx="751725" cy="266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72EBB18-41CA-438C-B08C-9F1078DDC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03" y="2049966"/>
            <a:ext cx="751725" cy="266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1B6C5F-C774-4E77-8072-8069A9C9551A}"/>
              </a:ext>
            </a:extLst>
          </p:cNvPr>
          <p:cNvSpPr txBox="1"/>
          <p:nvPr/>
        </p:nvSpPr>
        <p:spPr bwMode="auto">
          <a:xfrm>
            <a:off x="4672152" y="1611575"/>
            <a:ext cx="363960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Psoriasis Coverage and Severity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AA190B5-80A9-4CA8-9EF0-218DC5DC9164}"/>
              </a:ext>
            </a:extLst>
          </p:cNvPr>
          <p:cNvSpPr txBox="1"/>
          <p:nvPr/>
        </p:nvSpPr>
        <p:spPr bwMode="auto">
          <a:xfrm>
            <a:off x="4884705" y="4740340"/>
            <a:ext cx="62228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rtl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Mild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19CBDC-9E49-4270-A7E5-E9134D685FFE}"/>
              </a:ext>
            </a:extLst>
          </p:cNvPr>
          <p:cNvSpPr txBox="1"/>
          <p:nvPr/>
        </p:nvSpPr>
        <p:spPr bwMode="auto">
          <a:xfrm>
            <a:off x="5880838" y="4740340"/>
            <a:ext cx="1130054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rtl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Moderate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8E10FFC-F291-4889-BD13-E890173C7D5E}"/>
              </a:ext>
            </a:extLst>
          </p:cNvPr>
          <p:cNvSpPr txBox="1"/>
          <p:nvPr/>
        </p:nvSpPr>
        <p:spPr bwMode="auto">
          <a:xfrm>
            <a:off x="7287199" y="4740340"/>
            <a:ext cx="824842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rtl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Severe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AF3362A-A85D-4E02-A81B-C8D99BE2E4FA}"/>
              </a:ext>
            </a:extLst>
          </p:cNvPr>
          <p:cNvSpPr txBox="1"/>
          <p:nvPr/>
        </p:nvSpPr>
        <p:spPr bwMode="auto">
          <a:xfrm>
            <a:off x="4562508" y="5060092"/>
            <a:ext cx="12666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rtl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&lt;3%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of the body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has PsO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E4B1AC-C40C-448D-B2FA-717F262643D5}"/>
              </a:ext>
            </a:extLst>
          </p:cNvPr>
          <p:cNvSpPr txBox="1"/>
          <p:nvPr/>
        </p:nvSpPr>
        <p:spPr bwMode="auto">
          <a:xfrm>
            <a:off x="5812525" y="5060092"/>
            <a:ext cx="12666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rtl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3%-10%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of the body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has PsO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24BF0B4-D040-4B03-95A8-7C82E38565FD}"/>
              </a:ext>
            </a:extLst>
          </p:cNvPr>
          <p:cNvSpPr txBox="1"/>
          <p:nvPr/>
        </p:nvSpPr>
        <p:spPr bwMode="auto">
          <a:xfrm>
            <a:off x="7066274" y="5060092"/>
            <a:ext cx="12666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rtl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&gt;10%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of the body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has PsO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BADDD3D-AF82-4800-BE12-F31EBE02BFA8}"/>
              </a:ext>
            </a:extLst>
          </p:cNvPr>
          <p:cNvSpPr/>
          <p:nvPr/>
        </p:nvSpPr>
        <p:spPr bwMode="auto">
          <a:xfrm>
            <a:off x="5073655" y="3882330"/>
            <a:ext cx="60677" cy="108642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0B139D3-F731-45AA-A511-14EE7AC46E05}"/>
              </a:ext>
            </a:extLst>
          </p:cNvPr>
          <p:cNvSpPr/>
          <p:nvPr/>
        </p:nvSpPr>
        <p:spPr bwMode="auto">
          <a:xfrm>
            <a:off x="5249562" y="3880007"/>
            <a:ext cx="60677" cy="108642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516A3F4-CB08-4F1E-A73C-D52EE42EAA0E}"/>
              </a:ext>
            </a:extLst>
          </p:cNvPr>
          <p:cNvSpPr/>
          <p:nvPr/>
        </p:nvSpPr>
        <p:spPr bwMode="auto">
          <a:xfrm>
            <a:off x="6303014" y="3816459"/>
            <a:ext cx="113154" cy="258621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0F51AAF5-7772-4715-86B5-362E59DCAF6F}"/>
              </a:ext>
            </a:extLst>
          </p:cNvPr>
          <p:cNvSpPr/>
          <p:nvPr/>
        </p:nvSpPr>
        <p:spPr bwMode="auto">
          <a:xfrm>
            <a:off x="6470177" y="3821369"/>
            <a:ext cx="113154" cy="258621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D28029F9-6441-4DB8-BE12-EF13DF3862CF}"/>
              </a:ext>
            </a:extLst>
          </p:cNvPr>
          <p:cNvSpPr/>
          <p:nvPr/>
        </p:nvSpPr>
        <p:spPr bwMode="auto">
          <a:xfrm rot="160204">
            <a:off x="6315841" y="3072108"/>
            <a:ext cx="67634" cy="9778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D7E5770-E49F-4D47-8E4E-4400631D3A5E}"/>
              </a:ext>
            </a:extLst>
          </p:cNvPr>
          <p:cNvSpPr/>
          <p:nvPr/>
        </p:nvSpPr>
        <p:spPr bwMode="auto">
          <a:xfrm>
            <a:off x="7547025" y="3662071"/>
            <a:ext cx="135785" cy="686018"/>
          </a:xfrm>
          <a:custGeom>
            <a:avLst/>
            <a:gdLst>
              <a:gd name="connsiteX0" fmla="*/ 31719 w 181046"/>
              <a:gd name="connsiteY0" fmla="*/ 617570 h 686018"/>
              <a:gd name="connsiteX1" fmla="*/ 617 w 181046"/>
              <a:gd name="connsiteY1" fmla="*/ 493162 h 686018"/>
              <a:gd name="connsiteX2" fmla="*/ 13058 w 181046"/>
              <a:gd name="connsiteY2" fmla="*/ 418517 h 686018"/>
              <a:gd name="connsiteX3" fmla="*/ 37939 w 181046"/>
              <a:gd name="connsiteY3" fmla="*/ 300329 h 686018"/>
              <a:gd name="connsiteX4" fmla="*/ 37939 w 181046"/>
              <a:gd name="connsiteY4" fmla="*/ 207023 h 686018"/>
              <a:gd name="connsiteX5" fmla="*/ 25498 w 181046"/>
              <a:gd name="connsiteY5" fmla="*/ 101276 h 686018"/>
              <a:gd name="connsiteX6" fmla="*/ 75262 w 181046"/>
              <a:gd name="connsiteY6" fmla="*/ 7970 h 686018"/>
              <a:gd name="connsiteX7" fmla="*/ 149907 w 181046"/>
              <a:gd name="connsiteY7" fmla="*/ 14190 h 686018"/>
              <a:gd name="connsiteX8" fmla="*/ 181009 w 181046"/>
              <a:gd name="connsiteY8" fmla="*/ 88835 h 686018"/>
              <a:gd name="connsiteX9" fmla="*/ 156127 w 181046"/>
              <a:gd name="connsiteY9" fmla="*/ 306549 h 686018"/>
              <a:gd name="connsiteX10" fmla="*/ 149907 w 181046"/>
              <a:gd name="connsiteY10" fmla="*/ 387415 h 686018"/>
              <a:gd name="connsiteX11" fmla="*/ 162347 w 181046"/>
              <a:gd name="connsiteY11" fmla="*/ 462060 h 686018"/>
              <a:gd name="connsiteX12" fmla="*/ 149907 w 181046"/>
              <a:gd name="connsiteY12" fmla="*/ 617570 h 686018"/>
              <a:gd name="connsiteX13" fmla="*/ 87703 w 181046"/>
              <a:gd name="connsiteY13" fmla="*/ 685994 h 686018"/>
              <a:gd name="connsiteX14" fmla="*/ 31719 w 181046"/>
              <a:gd name="connsiteY14" fmla="*/ 617570 h 68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1046" h="686018">
                <a:moveTo>
                  <a:pt x="31719" y="617570"/>
                </a:moveTo>
                <a:cubicBezTo>
                  <a:pt x="17205" y="585431"/>
                  <a:pt x="3727" y="526338"/>
                  <a:pt x="617" y="493162"/>
                </a:cubicBezTo>
                <a:cubicBezTo>
                  <a:pt x="-2493" y="459986"/>
                  <a:pt x="6838" y="450656"/>
                  <a:pt x="13058" y="418517"/>
                </a:cubicBezTo>
                <a:cubicBezTo>
                  <a:pt x="19278" y="386378"/>
                  <a:pt x="33792" y="335578"/>
                  <a:pt x="37939" y="300329"/>
                </a:cubicBezTo>
                <a:cubicBezTo>
                  <a:pt x="42086" y="265080"/>
                  <a:pt x="40013" y="240198"/>
                  <a:pt x="37939" y="207023"/>
                </a:cubicBezTo>
                <a:cubicBezTo>
                  <a:pt x="35866" y="173847"/>
                  <a:pt x="19278" y="134451"/>
                  <a:pt x="25498" y="101276"/>
                </a:cubicBezTo>
                <a:cubicBezTo>
                  <a:pt x="31718" y="68101"/>
                  <a:pt x="54527" y="22484"/>
                  <a:pt x="75262" y="7970"/>
                </a:cubicBezTo>
                <a:cubicBezTo>
                  <a:pt x="95997" y="-6544"/>
                  <a:pt x="132283" y="712"/>
                  <a:pt x="149907" y="14190"/>
                </a:cubicBezTo>
                <a:cubicBezTo>
                  <a:pt x="167532" y="27667"/>
                  <a:pt x="179972" y="40109"/>
                  <a:pt x="181009" y="88835"/>
                </a:cubicBezTo>
                <a:cubicBezTo>
                  <a:pt x="182046" y="137561"/>
                  <a:pt x="161311" y="256786"/>
                  <a:pt x="156127" y="306549"/>
                </a:cubicBezTo>
                <a:cubicBezTo>
                  <a:pt x="150943" y="356312"/>
                  <a:pt x="148870" y="361497"/>
                  <a:pt x="149907" y="387415"/>
                </a:cubicBezTo>
                <a:cubicBezTo>
                  <a:pt x="150944" y="413333"/>
                  <a:pt x="162347" y="423701"/>
                  <a:pt x="162347" y="462060"/>
                </a:cubicBezTo>
                <a:cubicBezTo>
                  <a:pt x="162347" y="500419"/>
                  <a:pt x="162348" y="580248"/>
                  <a:pt x="149907" y="617570"/>
                </a:cubicBezTo>
                <a:cubicBezTo>
                  <a:pt x="137466" y="654892"/>
                  <a:pt x="106364" y="687031"/>
                  <a:pt x="87703" y="685994"/>
                </a:cubicBezTo>
                <a:cubicBezTo>
                  <a:pt x="69042" y="684957"/>
                  <a:pt x="46233" y="649709"/>
                  <a:pt x="31719" y="61757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200E05B-FF93-4FC5-A626-CDE2E3AEF478}"/>
              </a:ext>
            </a:extLst>
          </p:cNvPr>
          <p:cNvSpPr/>
          <p:nvPr/>
        </p:nvSpPr>
        <p:spPr bwMode="auto">
          <a:xfrm rot="238790" flipH="1">
            <a:off x="7717472" y="3665794"/>
            <a:ext cx="146995" cy="686312"/>
          </a:xfrm>
          <a:custGeom>
            <a:avLst/>
            <a:gdLst>
              <a:gd name="connsiteX0" fmla="*/ 31719 w 181046"/>
              <a:gd name="connsiteY0" fmla="*/ 617570 h 686018"/>
              <a:gd name="connsiteX1" fmla="*/ 617 w 181046"/>
              <a:gd name="connsiteY1" fmla="*/ 493162 h 686018"/>
              <a:gd name="connsiteX2" fmla="*/ 13058 w 181046"/>
              <a:gd name="connsiteY2" fmla="*/ 418517 h 686018"/>
              <a:gd name="connsiteX3" fmla="*/ 37939 w 181046"/>
              <a:gd name="connsiteY3" fmla="*/ 300329 h 686018"/>
              <a:gd name="connsiteX4" fmla="*/ 37939 w 181046"/>
              <a:gd name="connsiteY4" fmla="*/ 207023 h 686018"/>
              <a:gd name="connsiteX5" fmla="*/ 25498 w 181046"/>
              <a:gd name="connsiteY5" fmla="*/ 101276 h 686018"/>
              <a:gd name="connsiteX6" fmla="*/ 75262 w 181046"/>
              <a:gd name="connsiteY6" fmla="*/ 7970 h 686018"/>
              <a:gd name="connsiteX7" fmla="*/ 149907 w 181046"/>
              <a:gd name="connsiteY7" fmla="*/ 14190 h 686018"/>
              <a:gd name="connsiteX8" fmla="*/ 181009 w 181046"/>
              <a:gd name="connsiteY8" fmla="*/ 88835 h 686018"/>
              <a:gd name="connsiteX9" fmla="*/ 156127 w 181046"/>
              <a:gd name="connsiteY9" fmla="*/ 306549 h 686018"/>
              <a:gd name="connsiteX10" fmla="*/ 149907 w 181046"/>
              <a:gd name="connsiteY10" fmla="*/ 387415 h 686018"/>
              <a:gd name="connsiteX11" fmla="*/ 162347 w 181046"/>
              <a:gd name="connsiteY11" fmla="*/ 462060 h 686018"/>
              <a:gd name="connsiteX12" fmla="*/ 149907 w 181046"/>
              <a:gd name="connsiteY12" fmla="*/ 617570 h 686018"/>
              <a:gd name="connsiteX13" fmla="*/ 87703 w 181046"/>
              <a:gd name="connsiteY13" fmla="*/ 685994 h 686018"/>
              <a:gd name="connsiteX14" fmla="*/ 31719 w 181046"/>
              <a:gd name="connsiteY14" fmla="*/ 617570 h 686018"/>
              <a:gd name="connsiteX0" fmla="*/ 31719 w 188965"/>
              <a:gd name="connsiteY0" fmla="*/ 617864 h 686312"/>
              <a:gd name="connsiteX1" fmla="*/ 617 w 188965"/>
              <a:gd name="connsiteY1" fmla="*/ 493456 h 686312"/>
              <a:gd name="connsiteX2" fmla="*/ 13058 w 188965"/>
              <a:gd name="connsiteY2" fmla="*/ 418811 h 686312"/>
              <a:gd name="connsiteX3" fmla="*/ 37939 w 188965"/>
              <a:gd name="connsiteY3" fmla="*/ 300623 h 686312"/>
              <a:gd name="connsiteX4" fmla="*/ 37939 w 188965"/>
              <a:gd name="connsiteY4" fmla="*/ 207317 h 686312"/>
              <a:gd name="connsiteX5" fmla="*/ 25498 w 188965"/>
              <a:gd name="connsiteY5" fmla="*/ 101570 h 686312"/>
              <a:gd name="connsiteX6" fmla="*/ 75262 w 188965"/>
              <a:gd name="connsiteY6" fmla="*/ 8264 h 686312"/>
              <a:gd name="connsiteX7" fmla="*/ 149907 w 188965"/>
              <a:gd name="connsiteY7" fmla="*/ 14484 h 686312"/>
              <a:gd name="connsiteX8" fmla="*/ 188937 w 188965"/>
              <a:gd name="connsiteY8" fmla="*/ 95425 h 686312"/>
              <a:gd name="connsiteX9" fmla="*/ 156127 w 188965"/>
              <a:gd name="connsiteY9" fmla="*/ 306843 h 686312"/>
              <a:gd name="connsiteX10" fmla="*/ 149907 w 188965"/>
              <a:gd name="connsiteY10" fmla="*/ 387709 h 686312"/>
              <a:gd name="connsiteX11" fmla="*/ 162347 w 188965"/>
              <a:gd name="connsiteY11" fmla="*/ 462354 h 686312"/>
              <a:gd name="connsiteX12" fmla="*/ 149907 w 188965"/>
              <a:gd name="connsiteY12" fmla="*/ 617864 h 686312"/>
              <a:gd name="connsiteX13" fmla="*/ 87703 w 188965"/>
              <a:gd name="connsiteY13" fmla="*/ 686288 h 686312"/>
              <a:gd name="connsiteX14" fmla="*/ 31719 w 188965"/>
              <a:gd name="connsiteY14" fmla="*/ 617864 h 686312"/>
              <a:gd name="connsiteX0" fmla="*/ 31719 w 189110"/>
              <a:gd name="connsiteY0" fmla="*/ 617864 h 686312"/>
              <a:gd name="connsiteX1" fmla="*/ 617 w 189110"/>
              <a:gd name="connsiteY1" fmla="*/ 493456 h 686312"/>
              <a:gd name="connsiteX2" fmla="*/ 13058 w 189110"/>
              <a:gd name="connsiteY2" fmla="*/ 418811 h 686312"/>
              <a:gd name="connsiteX3" fmla="*/ 37939 w 189110"/>
              <a:gd name="connsiteY3" fmla="*/ 300623 h 686312"/>
              <a:gd name="connsiteX4" fmla="*/ 37939 w 189110"/>
              <a:gd name="connsiteY4" fmla="*/ 207317 h 686312"/>
              <a:gd name="connsiteX5" fmla="*/ 25498 w 189110"/>
              <a:gd name="connsiteY5" fmla="*/ 101570 h 686312"/>
              <a:gd name="connsiteX6" fmla="*/ 75262 w 189110"/>
              <a:gd name="connsiteY6" fmla="*/ 8264 h 686312"/>
              <a:gd name="connsiteX7" fmla="*/ 149907 w 189110"/>
              <a:gd name="connsiteY7" fmla="*/ 14484 h 686312"/>
              <a:gd name="connsiteX8" fmla="*/ 188937 w 189110"/>
              <a:gd name="connsiteY8" fmla="*/ 95425 h 686312"/>
              <a:gd name="connsiteX9" fmla="*/ 163668 w 189110"/>
              <a:gd name="connsiteY9" fmla="*/ 318840 h 686312"/>
              <a:gd name="connsiteX10" fmla="*/ 149907 w 189110"/>
              <a:gd name="connsiteY10" fmla="*/ 387709 h 686312"/>
              <a:gd name="connsiteX11" fmla="*/ 162347 w 189110"/>
              <a:gd name="connsiteY11" fmla="*/ 462354 h 686312"/>
              <a:gd name="connsiteX12" fmla="*/ 149907 w 189110"/>
              <a:gd name="connsiteY12" fmla="*/ 617864 h 686312"/>
              <a:gd name="connsiteX13" fmla="*/ 87703 w 189110"/>
              <a:gd name="connsiteY13" fmla="*/ 686288 h 686312"/>
              <a:gd name="connsiteX14" fmla="*/ 31719 w 189110"/>
              <a:gd name="connsiteY14" fmla="*/ 617864 h 686312"/>
              <a:gd name="connsiteX0" fmla="*/ 31659 w 189050"/>
              <a:gd name="connsiteY0" fmla="*/ 617864 h 686312"/>
              <a:gd name="connsiteX1" fmla="*/ 557 w 189050"/>
              <a:gd name="connsiteY1" fmla="*/ 493456 h 686312"/>
              <a:gd name="connsiteX2" fmla="*/ 12998 w 189050"/>
              <a:gd name="connsiteY2" fmla="*/ 418811 h 686312"/>
              <a:gd name="connsiteX3" fmla="*/ 29568 w 189050"/>
              <a:gd name="connsiteY3" fmla="*/ 300028 h 686312"/>
              <a:gd name="connsiteX4" fmla="*/ 37879 w 189050"/>
              <a:gd name="connsiteY4" fmla="*/ 207317 h 686312"/>
              <a:gd name="connsiteX5" fmla="*/ 25438 w 189050"/>
              <a:gd name="connsiteY5" fmla="*/ 101570 h 686312"/>
              <a:gd name="connsiteX6" fmla="*/ 75202 w 189050"/>
              <a:gd name="connsiteY6" fmla="*/ 8264 h 686312"/>
              <a:gd name="connsiteX7" fmla="*/ 149847 w 189050"/>
              <a:gd name="connsiteY7" fmla="*/ 14484 h 686312"/>
              <a:gd name="connsiteX8" fmla="*/ 188877 w 189050"/>
              <a:gd name="connsiteY8" fmla="*/ 95425 h 686312"/>
              <a:gd name="connsiteX9" fmla="*/ 163608 w 189050"/>
              <a:gd name="connsiteY9" fmla="*/ 318840 h 686312"/>
              <a:gd name="connsiteX10" fmla="*/ 149847 w 189050"/>
              <a:gd name="connsiteY10" fmla="*/ 387709 h 686312"/>
              <a:gd name="connsiteX11" fmla="*/ 162287 w 189050"/>
              <a:gd name="connsiteY11" fmla="*/ 462354 h 686312"/>
              <a:gd name="connsiteX12" fmla="*/ 149847 w 189050"/>
              <a:gd name="connsiteY12" fmla="*/ 617864 h 686312"/>
              <a:gd name="connsiteX13" fmla="*/ 87643 w 189050"/>
              <a:gd name="connsiteY13" fmla="*/ 686288 h 686312"/>
              <a:gd name="connsiteX14" fmla="*/ 31659 w 189050"/>
              <a:gd name="connsiteY14" fmla="*/ 617864 h 686312"/>
              <a:gd name="connsiteX0" fmla="*/ 33110 w 190501"/>
              <a:gd name="connsiteY0" fmla="*/ 617864 h 686312"/>
              <a:gd name="connsiteX1" fmla="*/ 2008 w 190501"/>
              <a:gd name="connsiteY1" fmla="*/ 493456 h 686312"/>
              <a:gd name="connsiteX2" fmla="*/ 6136 w 190501"/>
              <a:gd name="connsiteY2" fmla="*/ 418216 h 686312"/>
              <a:gd name="connsiteX3" fmla="*/ 31019 w 190501"/>
              <a:gd name="connsiteY3" fmla="*/ 300028 h 686312"/>
              <a:gd name="connsiteX4" fmla="*/ 39330 w 190501"/>
              <a:gd name="connsiteY4" fmla="*/ 207317 h 686312"/>
              <a:gd name="connsiteX5" fmla="*/ 26889 w 190501"/>
              <a:gd name="connsiteY5" fmla="*/ 101570 h 686312"/>
              <a:gd name="connsiteX6" fmla="*/ 76653 w 190501"/>
              <a:gd name="connsiteY6" fmla="*/ 8264 h 686312"/>
              <a:gd name="connsiteX7" fmla="*/ 151298 w 190501"/>
              <a:gd name="connsiteY7" fmla="*/ 14484 h 686312"/>
              <a:gd name="connsiteX8" fmla="*/ 190328 w 190501"/>
              <a:gd name="connsiteY8" fmla="*/ 95425 h 686312"/>
              <a:gd name="connsiteX9" fmla="*/ 165059 w 190501"/>
              <a:gd name="connsiteY9" fmla="*/ 318840 h 686312"/>
              <a:gd name="connsiteX10" fmla="*/ 151298 w 190501"/>
              <a:gd name="connsiteY10" fmla="*/ 387709 h 686312"/>
              <a:gd name="connsiteX11" fmla="*/ 163738 w 190501"/>
              <a:gd name="connsiteY11" fmla="*/ 462354 h 686312"/>
              <a:gd name="connsiteX12" fmla="*/ 151298 w 190501"/>
              <a:gd name="connsiteY12" fmla="*/ 617864 h 686312"/>
              <a:gd name="connsiteX13" fmla="*/ 89094 w 190501"/>
              <a:gd name="connsiteY13" fmla="*/ 686288 h 686312"/>
              <a:gd name="connsiteX14" fmla="*/ 33110 w 190501"/>
              <a:gd name="connsiteY14" fmla="*/ 617864 h 68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501" h="686312">
                <a:moveTo>
                  <a:pt x="33110" y="617864"/>
                </a:moveTo>
                <a:cubicBezTo>
                  <a:pt x="18596" y="585725"/>
                  <a:pt x="6504" y="526731"/>
                  <a:pt x="2008" y="493456"/>
                </a:cubicBezTo>
                <a:cubicBezTo>
                  <a:pt x="-2488" y="460181"/>
                  <a:pt x="1301" y="450454"/>
                  <a:pt x="6136" y="418216"/>
                </a:cubicBezTo>
                <a:cubicBezTo>
                  <a:pt x="10971" y="385978"/>
                  <a:pt x="25487" y="335178"/>
                  <a:pt x="31019" y="300028"/>
                </a:cubicBezTo>
                <a:cubicBezTo>
                  <a:pt x="36551" y="264878"/>
                  <a:pt x="40018" y="240393"/>
                  <a:pt x="39330" y="207317"/>
                </a:cubicBezTo>
                <a:cubicBezTo>
                  <a:pt x="38642" y="174241"/>
                  <a:pt x="20669" y="134745"/>
                  <a:pt x="26889" y="101570"/>
                </a:cubicBezTo>
                <a:cubicBezTo>
                  <a:pt x="33109" y="68395"/>
                  <a:pt x="55918" y="22778"/>
                  <a:pt x="76653" y="8264"/>
                </a:cubicBezTo>
                <a:cubicBezTo>
                  <a:pt x="97388" y="-6250"/>
                  <a:pt x="132352" y="-43"/>
                  <a:pt x="151298" y="14484"/>
                </a:cubicBezTo>
                <a:cubicBezTo>
                  <a:pt x="170244" y="29011"/>
                  <a:pt x="188035" y="44699"/>
                  <a:pt x="190328" y="95425"/>
                </a:cubicBezTo>
                <a:cubicBezTo>
                  <a:pt x="192621" y="146151"/>
                  <a:pt x="171564" y="270126"/>
                  <a:pt x="165059" y="318840"/>
                </a:cubicBezTo>
                <a:cubicBezTo>
                  <a:pt x="158554" y="367554"/>
                  <a:pt x="151518" y="363790"/>
                  <a:pt x="151298" y="387709"/>
                </a:cubicBezTo>
                <a:cubicBezTo>
                  <a:pt x="151078" y="411628"/>
                  <a:pt x="163738" y="423995"/>
                  <a:pt x="163738" y="462354"/>
                </a:cubicBezTo>
                <a:cubicBezTo>
                  <a:pt x="163738" y="500713"/>
                  <a:pt x="163739" y="580542"/>
                  <a:pt x="151298" y="617864"/>
                </a:cubicBezTo>
                <a:cubicBezTo>
                  <a:pt x="138857" y="655186"/>
                  <a:pt x="107755" y="687325"/>
                  <a:pt x="89094" y="686288"/>
                </a:cubicBezTo>
                <a:cubicBezTo>
                  <a:pt x="70433" y="685251"/>
                  <a:pt x="47624" y="650003"/>
                  <a:pt x="33110" y="617864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FFB0B0D2-96D3-49FD-A1B5-5AC6D2097FDB}"/>
              </a:ext>
            </a:extLst>
          </p:cNvPr>
          <p:cNvSpPr/>
          <p:nvPr/>
        </p:nvSpPr>
        <p:spPr bwMode="auto">
          <a:xfrm>
            <a:off x="7578421" y="3137815"/>
            <a:ext cx="104389" cy="138491"/>
          </a:xfrm>
          <a:custGeom>
            <a:avLst/>
            <a:gdLst>
              <a:gd name="connsiteX0" fmla="*/ 48026 w 139185"/>
              <a:gd name="connsiteY0" fmla="*/ 138472 h 138491"/>
              <a:gd name="connsiteX1" fmla="*/ 214 w 139185"/>
              <a:gd name="connsiteY1" fmla="*/ 78707 h 138491"/>
              <a:gd name="connsiteX2" fmla="*/ 65955 w 139185"/>
              <a:gd name="connsiteY2" fmla="*/ 1013 h 138491"/>
              <a:gd name="connsiteX3" fmla="*/ 131696 w 139185"/>
              <a:gd name="connsiteY3" fmla="*/ 36872 h 138491"/>
              <a:gd name="connsiteX4" fmla="*/ 131696 w 139185"/>
              <a:gd name="connsiteY4" fmla="*/ 72731 h 138491"/>
              <a:gd name="connsiteX5" fmla="*/ 48026 w 139185"/>
              <a:gd name="connsiteY5" fmla="*/ 138472 h 13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" h="138491">
                <a:moveTo>
                  <a:pt x="48026" y="138472"/>
                </a:moveTo>
                <a:cubicBezTo>
                  <a:pt x="26112" y="139468"/>
                  <a:pt x="-2774" y="101617"/>
                  <a:pt x="214" y="78707"/>
                </a:cubicBezTo>
                <a:cubicBezTo>
                  <a:pt x="3202" y="55797"/>
                  <a:pt x="44041" y="7986"/>
                  <a:pt x="65955" y="1013"/>
                </a:cubicBezTo>
                <a:cubicBezTo>
                  <a:pt x="87869" y="-5960"/>
                  <a:pt x="120739" y="24919"/>
                  <a:pt x="131696" y="36872"/>
                </a:cubicBezTo>
                <a:cubicBezTo>
                  <a:pt x="142653" y="48825"/>
                  <a:pt x="140661" y="55798"/>
                  <a:pt x="131696" y="72731"/>
                </a:cubicBezTo>
                <a:cubicBezTo>
                  <a:pt x="122731" y="89664"/>
                  <a:pt x="69940" y="137476"/>
                  <a:pt x="48026" y="13847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CDC6213-91D0-4413-928D-918817EFFFF4}"/>
              </a:ext>
            </a:extLst>
          </p:cNvPr>
          <p:cNvSpPr/>
          <p:nvPr/>
        </p:nvSpPr>
        <p:spPr bwMode="auto">
          <a:xfrm flipH="1">
            <a:off x="6324076" y="2864801"/>
            <a:ext cx="122153" cy="185754"/>
          </a:xfrm>
          <a:custGeom>
            <a:avLst/>
            <a:gdLst>
              <a:gd name="connsiteX0" fmla="*/ 48026 w 139185"/>
              <a:gd name="connsiteY0" fmla="*/ 138472 h 138491"/>
              <a:gd name="connsiteX1" fmla="*/ 214 w 139185"/>
              <a:gd name="connsiteY1" fmla="*/ 78707 h 138491"/>
              <a:gd name="connsiteX2" fmla="*/ 65955 w 139185"/>
              <a:gd name="connsiteY2" fmla="*/ 1013 h 138491"/>
              <a:gd name="connsiteX3" fmla="*/ 131696 w 139185"/>
              <a:gd name="connsiteY3" fmla="*/ 36872 h 138491"/>
              <a:gd name="connsiteX4" fmla="*/ 131696 w 139185"/>
              <a:gd name="connsiteY4" fmla="*/ 72731 h 138491"/>
              <a:gd name="connsiteX5" fmla="*/ 48026 w 139185"/>
              <a:gd name="connsiteY5" fmla="*/ 138472 h 13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" h="138491">
                <a:moveTo>
                  <a:pt x="48026" y="138472"/>
                </a:moveTo>
                <a:cubicBezTo>
                  <a:pt x="26112" y="139468"/>
                  <a:pt x="-2774" y="101617"/>
                  <a:pt x="214" y="78707"/>
                </a:cubicBezTo>
                <a:cubicBezTo>
                  <a:pt x="3202" y="55797"/>
                  <a:pt x="44041" y="7986"/>
                  <a:pt x="65955" y="1013"/>
                </a:cubicBezTo>
                <a:cubicBezTo>
                  <a:pt x="87869" y="-5960"/>
                  <a:pt x="120739" y="24919"/>
                  <a:pt x="131696" y="36872"/>
                </a:cubicBezTo>
                <a:cubicBezTo>
                  <a:pt x="142653" y="48825"/>
                  <a:pt x="140661" y="55798"/>
                  <a:pt x="131696" y="72731"/>
                </a:cubicBezTo>
                <a:cubicBezTo>
                  <a:pt x="122731" y="89664"/>
                  <a:pt x="69940" y="137476"/>
                  <a:pt x="48026" y="13847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4393B59E-BC1B-497B-8CBB-632E19050D84}"/>
              </a:ext>
            </a:extLst>
          </p:cNvPr>
          <p:cNvSpPr/>
          <p:nvPr/>
        </p:nvSpPr>
        <p:spPr bwMode="auto">
          <a:xfrm rot="839087" flipH="1">
            <a:off x="7621732" y="2944955"/>
            <a:ext cx="139280" cy="198259"/>
          </a:xfrm>
          <a:custGeom>
            <a:avLst/>
            <a:gdLst>
              <a:gd name="connsiteX0" fmla="*/ 48026 w 139185"/>
              <a:gd name="connsiteY0" fmla="*/ 138472 h 138491"/>
              <a:gd name="connsiteX1" fmla="*/ 214 w 139185"/>
              <a:gd name="connsiteY1" fmla="*/ 78707 h 138491"/>
              <a:gd name="connsiteX2" fmla="*/ 65955 w 139185"/>
              <a:gd name="connsiteY2" fmla="*/ 1013 h 138491"/>
              <a:gd name="connsiteX3" fmla="*/ 131696 w 139185"/>
              <a:gd name="connsiteY3" fmla="*/ 36872 h 138491"/>
              <a:gd name="connsiteX4" fmla="*/ 131696 w 139185"/>
              <a:gd name="connsiteY4" fmla="*/ 72731 h 138491"/>
              <a:gd name="connsiteX5" fmla="*/ 48026 w 139185"/>
              <a:gd name="connsiteY5" fmla="*/ 138472 h 13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" h="138491">
                <a:moveTo>
                  <a:pt x="48026" y="138472"/>
                </a:moveTo>
                <a:cubicBezTo>
                  <a:pt x="26112" y="139468"/>
                  <a:pt x="-2774" y="101617"/>
                  <a:pt x="214" y="78707"/>
                </a:cubicBezTo>
                <a:cubicBezTo>
                  <a:pt x="3202" y="55797"/>
                  <a:pt x="44041" y="7986"/>
                  <a:pt x="65955" y="1013"/>
                </a:cubicBezTo>
                <a:cubicBezTo>
                  <a:pt x="87869" y="-5960"/>
                  <a:pt x="120739" y="24919"/>
                  <a:pt x="131696" y="36872"/>
                </a:cubicBezTo>
                <a:cubicBezTo>
                  <a:pt x="142653" y="48825"/>
                  <a:pt x="140661" y="55798"/>
                  <a:pt x="131696" y="72731"/>
                </a:cubicBezTo>
                <a:cubicBezTo>
                  <a:pt x="122731" y="89664"/>
                  <a:pt x="69940" y="137476"/>
                  <a:pt x="48026" y="13847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A8F02B90-14AF-4068-AA5F-F2CA225825CA}"/>
              </a:ext>
            </a:extLst>
          </p:cNvPr>
          <p:cNvSpPr/>
          <p:nvPr/>
        </p:nvSpPr>
        <p:spPr bwMode="auto">
          <a:xfrm>
            <a:off x="7417915" y="2951171"/>
            <a:ext cx="99109" cy="381683"/>
          </a:xfrm>
          <a:custGeom>
            <a:avLst/>
            <a:gdLst>
              <a:gd name="connsiteX0" fmla="*/ 35708 w 132145"/>
              <a:gd name="connsiteY0" fmla="*/ 39060 h 381683"/>
              <a:gd name="connsiteX1" fmla="*/ 79045 w 132145"/>
              <a:gd name="connsiteY1" fmla="*/ 57 h 381683"/>
              <a:gd name="connsiteX2" fmla="*/ 126715 w 132145"/>
              <a:gd name="connsiteY2" fmla="*/ 34726 h 381683"/>
              <a:gd name="connsiteX3" fmla="*/ 126715 w 132145"/>
              <a:gd name="connsiteY3" fmla="*/ 177737 h 381683"/>
              <a:gd name="connsiteX4" fmla="*/ 87712 w 132145"/>
              <a:gd name="connsiteY4" fmla="*/ 312080 h 381683"/>
              <a:gd name="connsiteX5" fmla="*/ 31375 w 132145"/>
              <a:gd name="connsiteY5" fmla="*/ 381418 h 381683"/>
              <a:gd name="connsiteX6" fmla="*/ 1039 w 132145"/>
              <a:gd name="connsiteY6" fmla="*/ 329415 h 381683"/>
              <a:gd name="connsiteX7" fmla="*/ 9707 w 132145"/>
              <a:gd name="connsiteY7" fmla="*/ 177737 h 381683"/>
              <a:gd name="connsiteX8" fmla="*/ 35708 w 132145"/>
              <a:gd name="connsiteY8" fmla="*/ 39060 h 38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45" h="381683">
                <a:moveTo>
                  <a:pt x="35708" y="39060"/>
                </a:moveTo>
                <a:cubicBezTo>
                  <a:pt x="47264" y="9447"/>
                  <a:pt x="63877" y="779"/>
                  <a:pt x="79045" y="57"/>
                </a:cubicBezTo>
                <a:cubicBezTo>
                  <a:pt x="94213" y="-665"/>
                  <a:pt x="118770" y="5113"/>
                  <a:pt x="126715" y="34726"/>
                </a:cubicBezTo>
                <a:cubicBezTo>
                  <a:pt x="134660" y="64339"/>
                  <a:pt x="133215" y="131511"/>
                  <a:pt x="126715" y="177737"/>
                </a:cubicBezTo>
                <a:cubicBezTo>
                  <a:pt x="120215" y="223963"/>
                  <a:pt x="103602" y="278133"/>
                  <a:pt x="87712" y="312080"/>
                </a:cubicBezTo>
                <a:cubicBezTo>
                  <a:pt x="71822" y="346027"/>
                  <a:pt x="45820" y="378529"/>
                  <a:pt x="31375" y="381418"/>
                </a:cubicBezTo>
                <a:cubicBezTo>
                  <a:pt x="16930" y="384307"/>
                  <a:pt x="4650" y="363362"/>
                  <a:pt x="1039" y="329415"/>
                </a:cubicBezTo>
                <a:cubicBezTo>
                  <a:pt x="-2572" y="295468"/>
                  <a:pt x="3929" y="223240"/>
                  <a:pt x="9707" y="177737"/>
                </a:cubicBezTo>
                <a:cubicBezTo>
                  <a:pt x="15485" y="132234"/>
                  <a:pt x="24152" y="68673"/>
                  <a:pt x="35708" y="3906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3081B76C-83BB-4BAF-99E0-B2245F234ADE}"/>
              </a:ext>
            </a:extLst>
          </p:cNvPr>
          <p:cNvSpPr/>
          <p:nvPr/>
        </p:nvSpPr>
        <p:spPr bwMode="auto">
          <a:xfrm flipH="1">
            <a:off x="7896985" y="2951171"/>
            <a:ext cx="99653" cy="381683"/>
          </a:xfrm>
          <a:custGeom>
            <a:avLst/>
            <a:gdLst>
              <a:gd name="connsiteX0" fmla="*/ 35708 w 132145"/>
              <a:gd name="connsiteY0" fmla="*/ 39060 h 381683"/>
              <a:gd name="connsiteX1" fmla="*/ 79045 w 132145"/>
              <a:gd name="connsiteY1" fmla="*/ 57 h 381683"/>
              <a:gd name="connsiteX2" fmla="*/ 126715 w 132145"/>
              <a:gd name="connsiteY2" fmla="*/ 34726 h 381683"/>
              <a:gd name="connsiteX3" fmla="*/ 126715 w 132145"/>
              <a:gd name="connsiteY3" fmla="*/ 177737 h 381683"/>
              <a:gd name="connsiteX4" fmla="*/ 87712 w 132145"/>
              <a:gd name="connsiteY4" fmla="*/ 312080 h 381683"/>
              <a:gd name="connsiteX5" fmla="*/ 31375 w 132145"/>
              <a:gd name="connsiteY5" fmla="*/ 381418 h 381683"/>
              <a:gd name="connsiteX6" fmla="*/ 1039 w 132145"/>
              <a:gd name="connsiteY6" fmla="*/ 329415 h 381683"/>
              <a:gd name="connsiteX7" fmla="*/ 9707 w 132145"/>
              <a:gd name="connsiteY7" fmla="*/ 177737 h 381683"/>
              <a:gd name="connsiteX8" fmla="*/ 35708 w 132145"/>
              <a:gd name="connsiteY8" fmla="*/ 39060 h 381683"/>
              <a:gd name="connsiteX0" fmla="*/ 36434 w 132871"/>
              <a:gd name="connsiteY0" fmla="*/ 39060 h 381683"/>
              <a:gd name="connsiteX1" fmla="*/ 79771 w 132871"/>
              <a:gd name="connsiteY1" fmla="*/ 57 h 381683"/>
              <a:gd name="connsiteX2" fmla="*/ 127441 w 132871"/>
              <a:gd name="connsiteY2" fmla="*/ 34726 h 381683"/>
              <a:gd name="connsiteX3" fmla="*/ 127441 w 132871"/>
              <a:gd name="connsiteY3" fmla="*/ 177737 h 381683"/>
              <a:gd name="connsiteX4" fmla="*/ 88438 w 132871"/>
              <a:gd name="connsiteY4" fmla="*/ 312080 h 381683"/>
              <a:gd name="connsiteX5" fmla="*/ 32101 w 132871"/>
              <a:gd name="connsiteY5" fmla="*/ 381418 h 381683"/>
              <a:gd name="connsiteX6" fmla="*/ 1765 w 132871"/>
              <a:gd name="connsiteY6" fmla="*/ 329415 h 381683"/>
              <a:gd name="connsiteX7" fmla="*/ 6100 w 132871"/>
              <a:gd name="connsiteY7" fmla="*/ 177737 h 381683"/>
              <a:gd name="connsiteX8" fmla="*/ 36434 w 132871"/>
              <a:gd name="connsiteY8" fmla="*/ 39060 h 38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71" h="381683">
                <a:moveTo>
                  <a:pt x="36434" y="39060"/>
                </a:moveTo>
                <a:cubicBezTo>
                  <a:pt x="48712" y="9447"/>
                  <a:pt x="64603" y="779"/>
                  <a:pt x="79771" y="57"/>
                </a:cubicBezTo>
                <a:cubicBezTo>
                  <a:pt x="94939" y="-665"/>
                  <a:pt x="119496" y="5113"/>
                  <a:pt x="127441" y="34726"/>
                </a:cubicBezTo>
                <a:cubicBezTo>
                  <a:pt x="135386" y="64339"/>
                  <a:pt x="133941" y="131511"/>
                  <a:pt x="127441" y="177737"/>
                </a:cubicBezTo>
                <a:cubicBezTo>
                  <a:pt x="120941" y="223963"/>
                  <a:pt x="104328" y="278133"/>
                  <a:pt x="88438" y="312080"/>
                </a:cubicBezTo>
                <a:cubicBezTo>
                  <a:pt x="72548" y="346027"/>
                  <a:pt x="46546" y="378529"/>
                  <a:pt x="32101" y="381418"/>
                </a:cubicBezTo>
                <a:cubicBezTo>
                  <a:pt x="17656" y="384307"/>
                  <a:pt x="5376" y="363362"/>
                  <a:pt x="1765" y="329415"/>
                </a:cubicBezTo>
                <a:cubicBezTo>
                  <a:pt x="-1846" y="295468"/>
                  <a:pt x="322" y="223240"/>
                  <a:pt x="6100" y="177737"/>
                </a:cubicBezTo>
                <a:cubicBezTo>
                  <a:pt x="11878" y="132234"/>
                  <a:pt x="24156" y="68673"/>
                  <a:pt x="36434" y="3906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rtl="0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6900088-0120-4AC3-9281-17C76CAFC9B9}"/>
              </a:ext>
            </a:extLst>
          </p:cNvPr>
          <p:cNvCxnSpPr/>
          <p:nvPr/>
        </p:nvCxnSpPr>
        <p:spPr bwMode="auto">
          <a:xfrm>
            <a:off x="5809922" y="1980914"/>
            <a:ext cx="0" cy="3954073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1A32F0C-BCCF-4AF8-81EE-EF82D120A094}"/>
              </a:ext>
            </a:extLst>
          </p:cNvPr>
          <p:cNvCxnSpPr/>
          <p:nvPr/>
        </p:nvCxnSpPr>
        <p:spPr bwMode="auto">
          <a:xfrm>
            <a:off x="7072988" y="1987349"/>
            <a:ext cx="0" cy="3954073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6B53EB-7078-47F0-BCD2-C21631D555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164" y="1700862"/>
            <a:ext cx="1432415" cy="4294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B63F95-31A9-48C2-816C-C01EC65BED67}"/>
              </a:ext>
            </a:extLst>
          </p:cNvPr>
          <p:cNvSpPr txBox="1"/>
          <p:nvPr/>
        </p:nvSpPr>
        <p:spPr bwMode="auto">
          <a:xfrm>
            <a:off x="1878295" y="3346453"/>
            <a:ext cx="1231427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rtl="0">
              <a:spcBef>
                <a:spcPct val="5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0000"/>
                </a:solidFill>
                <a:effectLst>
                  <a:glow rad="139700">
                    <a:srgbClr val="FFFFFF"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12655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Etiology &amp; Pathogenesis PSA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5143512"/>
          </a:xfrm>
        </p:spPr>
        <p:txBody>
          <a:bodyPr/>
          <a:lstStyle/>
          <a:p>
            <a:pPr algn="l" rtl="0">
              <a:defRPr/>
            </a:pPr>
            <a:r>
              <a:rPr lang="en-US" sz="2800" b="1" dirty="0"/>
              <a:t>Genetic </a:t>
            </a:r>
            <a:r>
              <a:rPr lang="en-US" sz="2400" b="1" dirty="0" smtClean="0"/>
              <a:t>Factors </a:t>
            </a:r>
            <a:r>
              <a:rPr lang="en-US" sz="2400" dirty="0" smtClean="0">
                <a:solidFill>
                  <a:schemeClr val="bg2"/>
                </a:solidFill>
              </a:rPr>
              <a:t>: </a:t>
            </a:r>
            <a:r>
              <a:rPr lang="en-US" sz="2400" dirty="0" smtClean="0"/>
              <a:t>Susceptibility influenced by particular MHC class I alleles, e.g. HLA-B27, B57, B39, B38</a:t>
            </a:r>
            <a:endParaRPr lang="en-US" sz="2400" dirty="0">
              <a:solidFill>
                <a:schemeClr val="bg2"/>
              </a:solidFill>
            </a:endParaRPr>
          </a:p>
          <a:p>
            <a:pPr algn="l" rtl="0">
              <a:defRPr/>
            </a:pPr>
            <a:r>
              <a:rPr lang="en-US" sz="2800" b="1" dirty="0" smtClean="0"/>
              <a:t>Environmental</a:t>
            </a:r>
            <a:endParaRPr lang="en-US" sz="2800" b="1" dirty="0"/>
          </a:p>
          <a:p>
            <a:pPr lvl="1" algn="l" rtl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dirty="0"/>
              <a:t>Trauma – </a:t>
            </a:r>
            <a:r>
              <a:rPr lang="en-US" sz="2400" b="1" dirty="0" err="1"/>
              <a:t>Koebner</a:t>
            </a:r>
            <a:r>
              <a:rPr lang="en-US" sz="2400" b="1" dirty="0"/>
              <a:t> phenomenon</a:t>
            </a:r>
            <a:r>
              <a:rPr lang="en-US" sz="2400" dirty="0"/>
              <a:t>: psoriatic lesions arising at site of trauma (24-52%); development of </a:t>
            </a:r>
            <a:r>
              <a:rPr lang="en-US" sz="2400" dirty="0" err="1"/>
              <a:t>PsA</a:t>
            </a:r>
            <a:r>
              <a:rPr lang="en-US" sz="2400" dirty="0"/>
              <a:t> after trauma to joint. 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B0F0"/>
                </a:solidFill>
              </a:rPr>
              <a:t>Bacterial infections </a:t>
            </a:r>
            <a:r>
              <a:rPr lang="en-US" sz="2400" dirty="0">
                <a:solidFill>
                  <a:srgbClr val="00B0F0"/>
                </a:solidFill>
              </a:rPr>
              <a:t>- </a:t>
            </a:r>
            <a:r>
              <a:rPr lang="en-US" sz="2400" dirty="0"/>
              <a:t>association between </a:t>
            </a:r>
            <a:r>
              <a:rPr lang="en-US" sz="2400" dirty="0" err="1"/>
              <a:t>guttate</a:t>
            </a:r>
            <a:r>
              <a:rPr lang="en-US" sz="2400" dirty="0"/>
              <a:t> psoriasis and streptococcal </a:t>
            </a:r>
            <a:r>
              <a:rPr lang="en-US" sz="2400" dirty="0" err="1"/>
              <a:t>pharyngitis</a:t>
            </a:r>
            <a:r>
              <a:rPr lang="en-US" sz="2400" dirty="0"/>
              <a:t>; up to 30% of </a:t>
            </a:r>
            <a:r>
              <a:rPr lang="en-US" sz="2400" dirty="0" err="1"/>
              <a:t>PsA</a:t>
            </a:r>
            <a:r>
              <a:rPr lang="en-US" sz="2400" dirty="0"/>
              <a:t> synovial tissue-derived T cells proliferate following exposure to group A </a:t>
            </a:r>
            <a:r>
              <a:rPr lang="en-US" sz="2400" dirty="0" smtClean="0"/>
              <a:t>strep.</a:t>
            </a:r>
            <a:endParaRPr lang="en-US" sz="2400" dirty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9638"/>
            <a:ext cx="89916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字方塊 4"/>
          <p:cNvSpPr txBox="1">
            <a:spLocks noChangeArrowheads="1"/>
          </p:cNvSpPr>
          <p:nvPr/>
        </p:nvSpPr>
        <p:spPr bwMode="auto">
          <a:xfrm>
            <a:off x="6084888" y="6432550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HK" sz="1400" smtClean="0">
                <a:solidFill>
                  <a:srgbClr val="000000"/>
                </a:solidFill>
                <a:ea typeface="新細明體" charset="-120"/>
              </a:rPr>
              <a:t>Arthritis Rheum 2014;66(2):231–241</a:t>
            </a:r>
            <a:endParaRPr lang="zh-HK" altLang="en-US" sz="140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638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84225"/>
          </a:xfrm>
        </p:spPr>
        <p:txBody>
          <a:bodyPr/>
          <a:lstStyle/>
          <a:p>
            <a:pPr eaLnBrk="1" hangingPunct="1"/>
            <a:r>
              <a:rPr lang="en-US" altLang="zh-HK" sz="3200" smtClean="0">
                <a:solidFill>
                  <a:schemeClr val="bg1"/>
                </a:solidFill>
                <a:ea typeface="新細明體" charset="-120"/>
              </a:rPr>
              <a:t>The IL-23/IL-17 axis in PSA</a:t>
            </a:r>
            <a:endParaRPr lang="zh-HK" altLang="en-US" sz="3200" smtClean="0">
              <a:solidFill>
                <a:schemeClr val="bg1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55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="" xmlns:a16="http://schemas.microsoft.com/office/drawing/2014/main" id="{84B5C2B8-B186-4360-AD73-DA31DD8AFE8E}"/>
              </a:ext>
            </a:extLst>
          </p:cNvPr>
          <p:cNvSpPr txBox="1">
            <a:spLocks/>
          </p:cNvSpPr>
          <p:nvPr/>
        </p:nvSpPr>
        <p:spPr>
          <a:xfrm>
            <a:off x="822960" y="286612"/>
            <a:ext cx="7543800" cy="8563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7D6502AE-5EAC-4381-A2E3-4A1107FB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2BEE33BB-744E-4426-9995-4EC951AF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82" y="2749655"/>
            <a:ext cx="3981959" cy="364311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Aft>
                <a:spcPts val="500"/>
              </a:spcAft>
              <a:buNone/>
            </a:pPr>
            <a:r>
              <a:rPr lang="en-US" sz="2600" dirty="0"/>
              <a:t>Manifestations include: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Peripheral arthritis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Axial arthritis</a:t>
            </a:r>
          </a:p>
          <a:p>
            <a:pPr>
              <a:spcAft>
                <a:spcPts val="500"/>
              </a:spcAft>
            </a:pPr>
            <a:r>
              <a:rPr lang="en-US" sz="2400" dirty="0" err="1"/>
              <a:t>Enthesitis</a:t>
            </a:r>
            <a:endParaRPr lang="en-US" sz="2400" dirty="0"/>
          </a:p>
          <a:p>
            <a:pPr>
              <a:spcAft>
                <a:spcPts val="500"/>
              </a:spcAft>
            </a:pPr>
            <a:r>
              <a:rPr lang="en-US" sz="2400" dirty="0"/>
              <a:t>Dactylitis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Skin psoriasis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Nail psoriasis</a:t>
            </a:r>
          </a:p>
          <a:p>
            <a:pPr lvl="2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spcAft>
                <a:spcPts val="500"/>
              </a:spcAft>
            </a:pPr>
            <a:endParaRPr lang="en-US" sz="2600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="" xmlns:a16="http://schemas.microsoft.com/office/drawing/2014/main" id="{038311AE-D89E-4AE7-A7F0-AED8541C2735}"/>
              </a:ext>
            </a:extLst>
          </p:cNvPr>
          <p:cNvSpPr txBox="1">
            <a:spLocks/>
          </p:cNvSpPr>
          <p:nvPr/>
        </p:nvSpPr>
        <p:spPr bwMode="auto">
          <a:xfrm>
            <a:off x="543279" y="1539813"/>
            <a:ext cx="8086372" cy="1103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b="1" kern="0" dirty="0">
                <a:solidFill>
                  <a:schemeClr val="bg2"/>
                </a:solidFill>
              </a:rPr>
              <a:t>CLINICAL PREASENTATION 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="" xmlns:a16="http://schemas.microsoft.com/office/drawing/2014/main" id="{E1B61E7C-44B3-4222-A5D5-E77DF939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13" y="6398351"/>
            <a:ext cx="589002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457200" rtl="0">
              <a:defRPr/>
            </a:pPr>
            <a:r>
              <a:rPr lang="en-US" sz="1200" b="0" spc="-10" dirty="0" smtClean="0">
                <a:solidFill>
                  <a:srgbClr val="455560"/>
                </a:solidFill>
                <a:latin typeface="Calibri" panose="020F0502020204030204" pitchFamily="34" charset="0"/>
              </a:rPr>
              <a:t>.</a:t>
            </a:r>
            <a:endParaRPr lang="en-US" sz="1200" b="0" spc="-10" dirty="0">
              <a:solidFill>
                <a:srgbClr val="4555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6A11C683-0D00-4AE0-823A-A139FE72C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7" y="2749647"/>
            <a:ext cx="3913635" cy="219152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Aft>
                <a:spcPts val="500"/>
              </a:spcAft>
              <a:buNone/>
            </a:pPr>
            <a:r>
              <a:rPr lang="en-US" sz="2600" dirty="0"/>
              <a:t>Other extra-articular manifestations: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Uveitis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Inflammatory bowel disease</a:t>
            </a:r>
          </a:p>
        </p:txBody>
      </p:sp>
    </p:spTree>
    <p:extLst>
      <p:ext uri="{BB962C8B-B14F-4D97-AF65-F5344CB8AC3E}">
        <p14:creationId xmlns:p14="http://schemas.microsoft.com/office/powerpoint/2010/main" val="3373367531"/>
      </p:ext>
    </p:extLst>
  </p:cSld>
  <p:clrMapOvr>
    <a:masterClrMapping/>
  </p:clrMapOvr>
</p:sld>
</file>

<file path=ppt/theme/theme1.xml><?xml version="1.0" encoding="utf-8"?>
<a:theme xmlns:a="http://schemas.openxmlformats.org/drawingml/2006/main" name="5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586</TotalTime>
  <Words>1520</Words>
  <Application>Microsoft Office PowerPoint</Application>
  <PresentationFormat>On-screen Show (4:3)</PresentationFormat>
  <Paragraphs>208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5_2017_HTAA_Diabetes</vt:lpstr>
      <vt:lpstr>2017_HTAA_Diabetes</vt:lpstr>
      <vt:lpstr>2_2017_HTAA_Diabetes</vt:lpstr>
      <vt:lpstr>1_2017_HTAA_Diabetes</vt:lpstr>
      <vt:lpstr>Default Design</vt:lpstr>
      <vt:lpstr>PSORIATIC ARTHRITIS</vt:lpstr>
      <vt:lpstr>Spondyloarthritis (SpA) </vt:lpstr>
      <vt:lpstr>PowerPoint Presentation</vt:lpstr>
      <vt:lpstr>Immunologic Mechanisms </vt:lpstr>
      <vt:lpstr>Plaque Psoriasis</vt:lpstr>
      <vt:lpstr>Calculating the Extent of Psoriasis:  1% = Surface Area of the Hand</vt:lpstr>
      <vt:lpstr>Etiology &amp; Pathogenesis PSA</vt:lpstr>
      <vt:lpstr>The IL-23/IL-17 axis in PSA</vt:lpstr>
      <vt:lpstr>PowerPoint Presentation</vt:lpstr>
      <vt:lpstr> CLINICAL PREASENTATION  </vt:lpstr>
      <vt:lpstr>PowerPoint Presentation</vt:lpstr>
      <vt:lpstr>Skin &amp; nail changes</vt:lpstr>
      <vt:lpstr>Nail changes</vt:lpstr>
      <vt:lpstr>Nail pitting/onycholysis</vt:lpstr>
      <vt:lpstr>PowerPoint Presentation</vt:lpstr>
      <vt:lpstr>PowerPoint Presentation</vt:lpstr>
      <vt:lpstr>PowerPoint Presentation</vt:lpstr>
      <vt:lpstr>PowerPoint Presentation</vt:lpstr>
      <vt:lpstr>CASPAR Criteria for the Classification of PsA</vt:lpstr>
      <vt:lpstr>Investigation</vt:lpstr>
      <vt:lpstr>Radiological features of PsA</vt:lpstr>
      <vt:lpstr>PowerPoint Presentation</vt:lpstr>
      <vt:lpstr>PowerPoint Presentation</vt:lpstr>
      <vt:lpstr>Treatment</vt:lpstr>
      <vt:lpstr>Management of Patients With Active PsA</vt:lpstr>
      <vt:lpstr>Reactive Arthritis </vt:lpstr>
      <vt:lpstr>PowerPoint Presentation</vt:lpstr>
      <vt:lpstr> Reactive Arthritis</vt:lpstr>
      <vt:lpstr>Reiter’s  Syndrome </vt:lpstr>
      <vt:lpstr>PowerPoint Presentation</vt:lpstr>
      <vt:lpstr>PowerPoint Presentation</vt:lpstr>
      <vt:lpstr>Arthritis               Conjunctivitis</vt:lpstr>
      <vt:lpstr>Keratoderma Blenorrhagicum</vt:lpstr>
      <vt:lpstr>PowerPoint Presentation</vt:lpstr>
      <vt:lpstr>  Treatment  </vt:lpstr>
      <vt:lpstr>ARTHRITIS AND INFLATORY BOWEL DISEASE</vt:lpstr>
      <vt:lpstr>Axial Arthritis </vt:lpstr>
      <vt:lpstr>Treatment</vt:lpstr>
    </vt:vector>
  </TitlesOfParts>
  <Company>By DR.Ahmed Saker 2o1O 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PSORIATIC ARTHRITIS</dc:title>
  <dc:creator>أسعد للحاسبات</dc:creator>
  <cp:lastModifiedBy>lenovo</cp:lastModifiedBy>
  <cp:revision>120</cp:revision>
  <dcterms:created xsi:type="dcterms:W3CDTF">2014-11-29T05:24:07Z</dcterms:created>
  <dcterms:modified xsi:type="dcterms:W3CDTF">2023-10-19T04:35:08Z</dcterms:modified>
</cp:coreProperties>
</file>